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 id="2147483755" r:id="rId2"/>
  </p:sldMasterIdLst>
  <p:notesMasterIdLst>
    <p:notesMasterId r:id="rId28"/>
  </p:notesMasterIdLst>
  <p:sldIdLst>
    <p:sldId id="2076138207" r:id="rId3"/>
    <p:sldId id="2076138831" r:id="rId4"/>
    <p:sldId id="2145705962" r:id="rId5"/>
    <p:sldId id="2076136275" r:id="rId6"/>
    <p:sldId id="2147469963" r:id="rId7"/>
    <p:sldId id="2147469997" r:id="rId8"/>
    <p:sldId id="2147469957" r:id="rId9"/>
    <p:sldId id="2147469967" r:id="rId10"/>
    <p:sldId id="2147469989" r:id="rId11"/>
    <p:sldId id="2147470000" r:id="rId12"/>
    <p:sldId id="2146846828" r:id="rId13"/>
    <p:sldId id="2147469969" r:id="rId14"/>
    <p:sldId id="2147470355" r:id="rId15"/>
    <p:sldId id="2147469966" r:id="rId16"/>
    <p:sldId id="291" r:id="rId17"/>
    <p:sldId id="2147470208" r:id="rId18"/>
    <p:sldId id="2147470357" r:id="rId19"/>
    <p:sldId id="2146846766" r:id="rId20"/>
    <p:sldId id="2146846769" r:id="rId21"/>
    <p:sldId id="2146846767" r:id="rId22"/>
    <p:sldId id="2146846768" r:id="rId23"/>
    <p:sldId id="2076138834" r:id="rId24"/>
    <p:sldId id="2146846764" r:id="rId25"/>
    <p:sldId id="2147470207" r:id="rId26"/>
    <p:sldId id="214747035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523A2A-52A0-9B47-A3F7-9C19374330E7}" name="Devrim Iyigun" initials="DI" userId="S::deiyigun@microsoft.com::62fa7665-a59c-45b9-b231-bf263c46f90c" providerId="AD"/>
  <p188:author id="{7860C449-2268-4311-36E2-9A1222B7DF88}" name="Jennifer Watts" initials="JW" userId="S::jennifer.watts@simple-concepts.com::39d044b9-00f6-4a6d-978a-1a8e9ca0fc93" providerId="AD"/>
  <p188:author id="{9E1F774D-C523-35BA-1CF6-AC10500BBDE6}" name="Carissa Broadbent" initials="CB" userId="S::carissab@microsoft.com::97d874ff-2723-495d-80ee-5c492d57ea8f" providerId="AD"/>
  <p188:author id="{2A40EB4F-1915-274F-6FBD-2C561D0CAA54}" name="Julian Gonzalez" initials="JG" userId="S::juliango@microsoft.com::90a3c369-b812-4f6e-ac76-9fdf8a7e7b4d" providerId="AD"/>
  <p188:author id="{91984A59-A7DA-4F50-7CBF-1C553166DB22}" name="Julian Gonzalez" initials="JG" userId="Julian Gonzalez" providerId="None"/>
  <p188:author id="{080D4E7A-85F5-1466-887D-AE119A344FA8}" name="Amol Devgan" initials="AD" userId="S::amdevgan@microsoft.com::ac1295f3-cf5c-4b96-869c-38bfa35e51c7" providerId="AD"/>
  <p188:author id="{F48A479E-43C3-1CE4-73DA-633A94E11B89}" name="Sarah Fender" initials="SF" userId="S::sfender@microsoft.com::4e0621ba-c862-44a7-af9a-9b47717d443b" providerId="AD"/>
  <p188:author id="{47C2F8E7-788D-F3A1-E2AE-1ABBE0052A25}" name="Kristen Paff" initials="KP" userId="48b75182ae3f0c4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C2"/>
    <a:srgbClr val="F2F2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6" autoAdjust="0"/>
    <p:restoredTop sz="88243" autoAdjust="0"/>
  </p:normalViewPr>
  <p:slideViewPr>
    <p:cSldViewPr snapToGrid="0">
      <p:cViewPr varScale="1">
        <p:scale>
          <a:sx n="96" d="100"/>
          <a:sy n="96" d="100"/>
        </p:scale>
        <p:origin x="48"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3603" y="49"/>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757F3-7BD8-4460-9EC6-933FCFDAB915}" type="datetimeFigureOut">
              <a:rPr lang="en-US" smtClean="0"/>
              <a:t>7/6/2022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3DE12C-9926-461A-9ABF-DA12EDC67ABF}" type="slidenum">
              <a:rPr lang="en-US" smtClean="0"/>
              <a:t>‹#›</a:t>
            </a:fld>
            <a:endParaRPr lang="en-US"/>
          </a:p>
        </p:txBody>
      </p:sp>
    </p:spTree>
    <p:extLst>
      <p:ext uri="{BB962C8B-B14F-4D97-AF65-F5344CB8AC3E}">
        <p14:creationId xmlns:p14="http://schemas.microsoft.com/office/powerpoint/2010/main" val="59888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Microsoft Sentinel Pricing updates training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Hi everyone, thank you for joining us today. My name is Devrim Iyigun and I am lead our marketing efforts for Microsoft Sentinel. I am so happy to get this opportunity to walk you through the updates we have released for Microsoft Sentinel pricing model.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7/6/2022 1:19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3DE12C-9926-461A-9ABF-DA12EDC67ABF}" type="slidenum">
              <a:rPr lang="en-US" smtClean="0"/>
              <a:t>12</a:t>
            </a:fld>
            <a:endParaRPr lang="en-US"/>
          </a:p>
        </p:txBody>
      </p:sp>
    </p:spTree>
    <p:extLst>
      <p:ext uri="{BB962C8B-B14F-4D97-AF65-F5344CB8AC3E}">
        <p14:creationId xmlns:p14="http://schemas.microsoft.com/office/powerpoint/2010/main" val="81431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3DE12C-9926-461A-9ABF-DA12EDC67ABF}" type="slidenum">
              <a:rPr lang="en-US" smtClean="0"/>
              <a:t>13</a:t>
            </a:fld>
            <a:endParaRPr lang="en-US"/>
          </a:p>
        </p:txBody>
      </p:sp>
    </p:spTree>
    <p:extLst>
      <p:ext uri="{BB962C8B-B14F-4D97-AF65-F5344CB8AC3E}">
        <p14:creationId xmlns:p14="http://schemas.microsoft.com/office/powerpoint/2010/main" val="147632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65866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036701" marR="0" lvl="0" indent="0" algn="l" defTabSz="165817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165866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58662" rtl="0" eaLnBrk="1" fontAlgn="auto" latinLnBrk="0" hangingPunct="1">
                <a:lnSpc>
                  <a:spcPct val="100000"/>
                </a:lnSpc>
                <a:spcBef>
                  <a:spcPts val="0"/>
                </a:spcBef>
                <a:spcAft>
                  <a:spcPts val="0"/>
                </a:spcAft>
                <a:buClrTx/>
                <a:buSzTx/>
                <a:buFontTx/>
                <a:buNone/>
                <a:tabLst/>
                <a:defRPr/>
              </a:pPr>
              <a:t>7/6/2022 1:19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165866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5866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9745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3DE12C-9926-461A-9ABF-DA12EDC67ABF}" type="slidenum">
              <a:rPr lang="en-US" smtClean="0"/>
              <a:t>18</a:t>
            </a:fld>
            <a:endParaRPr lang="en-US"/>
          </a:p>
        </p:txBody>
      </p:sp>
    </p:spTree>
    <p:extLst>
      <p:ext uri="{BB962C8B-B14F-4D97-AF65-F5344CB8AC3E}">
        <p14:creationId xmlns:p14="http://schemas.microsoft.com/office/powerpoint/2010/main" val="3583815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3DE12C-9926-461A-9ABF-DA12EDC67ABF}" type="slidenum">
              <a:rPr lang="en-US" smtClean="0"/>
              <a:t>19</a:t>
            </a:fld>
            <a:endParaRPr lang="en-US"/>
          </a:p>
        </p:txBody>
      </p:sp>
    </p:spTree>
    <p:extLst>
      <p:ext uri="{BB962C8B-B14F-4D97-AF65-F5344CB8AC3E}">
        <p14:creationId xmlns:p14="http://schemas.microsoft.com/office/powerpoint/2010/main" val="780749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23781D-01B7-4438-A979-A25524D4D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973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the next half hour, we will cover the basics of Sentinel pricing, the new enhancements around managing costs as you bring in more data, our current Microsoft 365 benefit, free trial and also go over resources available for you to come up with pricing estimates and get help.</a:t>
            </a:r>
          </a:p>
          <a:p>
            <a:endParaRPr lang="en-US" dirty="0"/>
          </a:p>
        </p:txBody>
      </p:sp>
      <p:sp>
        <p:nvSpPr>
          <p:cNvPr id="4" name="Slide Number Placeholder 3"/>
          <p:cNvSpPr>
            <a:spLocks noGrp="1"/>
          </p:cNvSpPr>
          <p:nvPr>
            <p:ph type="sldNum" sz="quarter" idx="5"/>
          </p:nvPr>
        </p:nvSpPr>
        <p:spPr/>
        <p:txBody>
          <a:bodyPr/>
          <a:lstStyle/>
          <a:p>
            <a:fld id="{B13DE12C-9926-461A-9ABF-DA12EDC67ABF}" type="slidenum">
              <a:rPr lang="en-US" smtClean="0"/>
              <a:t>2</a:t>
            </a:fld>
            <a:endParaRPr lang="en-US"/>
          </a:p>
        </p:txBody>
      </p:sp>
    </p:spTree>
    <p:extLst>
      <p:ext uri="{BB962C8B-B14F-4D97-AF65-F5344CB8AC3E}">
        <p14:creationId xmlns:p14="http://schemas.microsoft.com/office/powerpoint/2010/main" val="2554890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Let’s take a moment to recap Microsoft Sentinel pricing model. </a:t>
            </a:r>
            <a:endParaRPr lang="en-US" dirty="0"/>
          </a:p>
        </p:txBody>
      </p:sp>
      <p:sp>
        <p:nvSpPr>
          <p:cNvPr id="4" name="Slide Number Placeholder 3"/>
          <p:cNvSpPr>
            <a:spLocks noGrp="1"/>
          </p:cNvSpPr>
          <p:nvPr>
            <p:ph type="sldNum" sz="quarter" idx="5"/>
          </p:nvPr>
        </p:nvSpPr>
        <p:spPr/>
        <p:txBody>
          <a:bodyPr/>
          <a:lstStyle/>
          <a:p>
            <a:fld id="{B13DE12C-9926-461A-9ABF-DA12EDC67ABF}" type="slidenum">
              <a:rPr lang="en-US" smtClean="0"/>
              <a:t>3</a:t>
            </a:fld>
            <a:endParaRPr lang="en-US"/>
          </a:p>
        </p:txBody>
      </p:sp>
    </p:spTree>
    <p:extLst>
      <p:ext uri="{BB962C8B-B14F-4D97-AF65-F5344CB8AC3E}">
        <p14:creationId xmlns:p14="http://schemas.microsoft.com/office/powerpoint/2010/main" val="624086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existing pricing model is based on the volume of data ingested into Microsoft Sentinel and stored in Log Analytics. When you are calculating Microsoft Sentinel price, you need to keep in mind that there are 4 primary components to the pricing model. Number 1 is the Microsoft Sentinel price, #2 is Log Analytics price, #3 is data retention price and number 4 is for customers who are using more advanced capabilities like some parts of automation and bring your own machine learning.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Microsoft Sentinel or Log Analytics pricing, our customers today can either choose pay as you go rates or commitment tiers, where they can commit to a certain amount of data ingestion in order for greater pricing predictability. We have also made a big effort to make sure commitment tiers offer a more cost affordable option for our customers, when compared to the pay as you go rate.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a customer chooses to use a commitment tier and uses more data than they committed, the overage will be calculated at the respective rate of their commitment tier. We have also simplified commitment tiers: there are 8 commitment tiers ranging from 100 GB/day to 5 TB/day and customers do not need to spend time on managing commitment tiers, since overage is done at the selected commitment tier.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 90 days of data retention is included in this price and they pay 10 cents to retain their data up to 2 years.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addition to SIEM capabilities, Microsoft Sentinel also offers security automation and response (soar ) capabilities. Some of these services may have additional charges. </a:t>
            </a:r>
          </a:p>
          <a:p>
            <a:pPr marL="0" marR="0">
              <a:lnSpc>
                <a:spcPct val="107000"/>
              </a:lnSpc>
              <a:spcBef>
                <a:spcPts val="0"/>
              </a:spcBef>
              <a:spcAft>
                <a:spcPts val="9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Customers You can use Azure Logic Apps to automate their security responses.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9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They can also bring in their own machine learning models for customized analysis. In these cases the relative costs for these services are applied.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65DCB3-896D-430C-A285-0E468387EE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26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As we are all witnessing, the volume of security data continues to grow exponentially, and data is distributed in many different stores. To defend against today’s attacks, SOC teams must have ready access to all this data. A one size fits all data model is no longer sufficient.  Also, in order to meet compliance requirements and hunt for long running threats SOC teams need access to historic data. </a:t>
            </a:r>
          </a:p>
          <a:p>
            <a:endParaRPr lang="en-US" dirty="0"/>
          </a:p>
        </p:txBody>
      </p:sp>
      <p:sp>
        <p:nvSpPr>
          <p:cNvPr id="4" name="Slide Number Placeholder 3"/>
          <p:cNvSpPr>
            <a:spLocks noGrp="1"/>
          </p:cNvSpPr>
          <p:nvPr>
            <p:ph type="sldNum" sz="quarter" idx="5"/>
          </p:nvPr>
        </p:nvSpPr>
        <p:spPr/>
        <p:txBody>
          <a:bodyPr/>
          <a:lstStyle/>
          <a:p>
            <a:fld id="{B13DE12C-9926-461A-9ABF-DA12EDC67ABF}" type="slidenum">
              <a:rPr lang="en-US" smtClean="0"/>
              <a:t>5</a:t>
            </a:fld>
            <a:endParaRPr lang="en-US"/>
          </a:p>
        </p:txBody>
      </p:sp>
    </p:spTree>
    <p:extLst>
      <p:ext uri="{BB962C8B-B14F-4D97-AF65-F5344CB8AC3E}">
        <p14:creationId xmlns:p14="http://schemas.microsoft.com/office/powerpoint/2010/main" val="2758265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Calibri" panose="020F0502020204030204" pitchFamily="34" charset="0"/>
                <a:ea typeface="Calibri" panose="020F0502020204030204" pitchFamily="34" charset="0"/>
                <a:cs typeface="Times New Roman" panose="02020603050405020304" pitchFamily="18" charset="0"/>
              </a:rPr>
              <a:t>To address these concerns and help SOC teams, we introduced a new type of logs, we call Basic logs, that enable collection of voluminous data sets that traditionally customers have not ingested due to cost considerations. To help our customers reduce costs while they ingest more data, Microsoft Sentinel now offers the ability to ingest Log Analytics Basic logs at $1/GB. Basic logs can be accessed on demand for ad-hoc querying, investigations automated playbooks and search. Some examples include NSG flow logs, Custom Logs, Container Logs,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AppTraces</a:t>
            </a:r>
            <a:r>
              <a:rPr lang="en-US" sz="1800" dirty="0">
                <a:effectLst/>
                <a:latin typeface="Calibri" panose="020F0502020204030204" pitchFamily="34" charset="0"/>
                <a:ea typeface="Calibri" panose="020F0502020204030204" pitchFamily="34" charset="0"/>
                <a:cs typeface="Times New Roman" panose="02020603050405020304" pitchFamily="18" charset="0"/>
              </a:rPr>
              <a:t>. Basic Logs will be accessible for interactive queries for the first 8 days. Afterwards archived logs can be enabled to store the data. There will be a nominal 0.5cents / GB charge for running search queries on Basic Logs.</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Calibri" panose="020F0502020204030204" pitchFamily="34" charset="0"/>
                <a:ea typeface="Calibri" panose="020F0502020204030204" pitchFamily="34" charset="0"/>
                <a:cs typeface="Times New Roman" panose="02020603050405020304" pitchFamily="18" charset="0"/>
              </a:rPr>
              <a:t>To recap, on the left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handside</a:t>
            </a:r>
            <a:r>
              <a:rPr lang="en-US" sz="1800" dirty="0">
                <a:effectLst/>
                <a:latin typeface="Calibri" panose="020F0502020204030204" pitchFamily="34" charset="0"/>
                <a:ea typeface="Calibri" panose="020F0502020204030204" pitchFamily="34" charset="0"/>
                <a:cs typeface="Times New Roman" panose="02020603050405020304" pitchFamily="18" charset="0"/>
              </a:rPr>
              <a:t> is our existing pricing model. Showing cost for Analytics Logs. Analytics logs that include high value, security data that reflect the status, usage, security posture and performance of the customers environment. Analytics logs are best monitored proactively, with scheduled alerts and analytics, enabling security detections. To the right we have Basic Logs, which are complementary to Analytics logs, come with some limitations and are cheaper up to 1/4</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of analytics logs. </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Times New Roman" panose="02020603050405020304" pitchFamily="18" charset="0"/>
                <a:ea typeface="Times New Roman" panose="02020603050405020304" pitchFamily="18" charset="0"/>
              </a:rPr>
              <a:t>CLICK: </a:t>
            </a:r>
          </a:p>
          <a:p>
            <a:pPr marL="0" marR="0">
              <a:lnSpc>
                <a:spcPct val="107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addition, we are adding a fully managed, cost-effective data archiving solution for logs that need to be kept for several years for compliance and can be accessed to investigate an incident.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 can now be archived up to 7 years at 2 cents/ GB/month. The archived logs support all logs that exceed its original or extended retention, whether they are analytics logs or basic logs.</a:t>
            </a:r>
          </a:p>
          <a:p>
            <a:pPr marL="0" marR="0"/>
            <a:r>
              <a:rPr lang="en-US" sz="1800" dirty="0">
                <a:effectLst/>
                <a:latin typeface="Times New Roman" panose="02020603050405020304" pitchFamily="18" charset="0"/>
                <a:ea typeface="Times New Roman" panose="02020603050405020304" pitchFamily="18" charset="0"/>
              </a:rPr>
              <a:t>CLICK:</a:t>
            </a:r>
          </a:p>
          <a:p>
            <a:pPr marL="0" marR="0">
              <a:lnSpc>
                <a:spcPct val="107000"/>
              </a:lnSpc>
              <a:spcBef>
                <a:spcPts val="90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are also announcing a new approach for interacting with data in real time with a new search capability. The new search experience empowers security analysts to easily search all logs (including basic, analytics and archive) to hunt for threats. Analysts can search massive volumes of security data going back years. Having this data at their fingertips is vital to combat long running threats like the Nobelium breach or meeting compliance requirements.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For searches performed on Basic and/or Archived Logs, search jobs are charged by the amount of data scanned to complete the search.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If they want to search on this data there is an additional 0.5 cents /GB for scanned data.</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900"/>
              </a:spcBef>
              <a:spcAft>
                <a:spcPts val="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Log Data Restore is the restoration of historical log data from Log Data Archive into a high performance cache for fast queries and advanced analytics. Log Data Restore is billed based on the amount of log data restored and the amount of time for which data is kept restored.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cost is 10 cents/ GB/day. </a:t>
            </a:r>
            <a:r>
              <a:rPr lang="en-US" sz="1800" dirty="0">
                <a:effectLst/>
                <a:latin typeface="Calibri" panose="020F0502020204030204" pitchFamily="34" charset="0"/>
                <a:ea typeface="Times New Roman" panose="02020603050405020304" pitchFamily="18" charset="0"/>
                <a:cs typeface="Calibri" panose="020F0502020204030204" pitchFamily="34" charset="0"/>
              </a:rPr>
              <a:t>A minimum charge of 2TB for 12-hours applies to every restore; pro-rated hourly.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90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FFAEBA-5DBA-46A2-B163-DDDF11AB01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34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FFAEBA-5DBA-46A2-B163-DDDF11AB01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14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3DE12C-9926-461A-9ABF-DA12EDC67ABF}" type="slidenum">
              <a:rPr lang="en-US" smtClean="0"/>
              <a:t>10</a:t>
            </a:fld>
            <a:endParaRPr lang="en-US"/>
          </a:p>
        </p:txBody>
      </p:sp>
    </p:spTree>
    <p:extLst>
      <p:ext uri="{BB962C8B-B14F-4D97-AF65-F5344CB8AC3E}">
        <p14:creationId xmlns:p14="http://schemas.microsoft.com/office/powerpoint/2010/main" val="138783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FFAEBA-5DBA-46A2-B163-DDDF11AB01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908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37.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0.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4765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4767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034295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49231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459178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947390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0901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50578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790822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691091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7024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218516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702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30110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127165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511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593065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873263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504989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002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32233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0369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653639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1178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88414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718354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458780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7320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7843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15105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5646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4880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543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361168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17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3538209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276721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033971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831185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187013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1127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302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841505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6269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9523509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71836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7800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27982" y="435827"/>
            <a:ext cx="11336039" cy="492512"/>
          </a:xfrm>
        </p:spPr>
        <p:txBody>
          <a:bodyPr/>
          <a:lstStyle>
            <a:lvl1pPr>
              <a:defRPr sz="3200"/>
            </a:lvl1pPr>
          </a:lstStyle>
          <a:p>
            <a:r>
              <a:rPr lang="en-US"/>
              <a:t>Click to edit Master title style</a:t>
            </a:r>
          </a:p>
        </p:txBody>
      </p:sp>
      <p:sp>
        <p:nvSpPr>
          <p:cNvPr id="3" name="Text Placeholder 2"/>
          <p:cNvSpPr>
            <a:spLocks noGrp="1"/>
          </p:cNvSpPr>
          <p:nvPr>
            <p:ph type="body" sz="quarter" idx="10"/>
          </p:nvPr>
        </p:nvSpPr>
        <p:spPr>
          <a:xfrm>
            <a:off x="426720" y="1187646"/>
            <a:ext cx="11338560" cy="1686701"/>
          </a:xfrm>
        </p:spPr>
        <p:txBody>
          <a:bodyPr/>
          <a:lstStyle>
            <a:lvl1pPr>
              <a:defRPr sz="2800"/>
            </a:lvl1pPr>
            <a:lvl2pPr>
              <a:defRPr sz="20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82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744478"/>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7243813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237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27946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6065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3017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8300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114787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42308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07485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317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505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30737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95190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86394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1742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33832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40699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58319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3476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58913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17312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16478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0998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3436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0861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46922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620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8689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2773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401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67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9787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1489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618981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9714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20205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973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00635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379975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62424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5914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177277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29079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79268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3697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1198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9910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4623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263851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2969122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618860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028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734091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481862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4202584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536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11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881665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975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534074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154769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4280221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110734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533DE-BA20-4A46-B3B8-105068F78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79EBF2-C53A-4076-BAB4-2339E1D847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DF371-5328-4D64-8F6A-87741C1A1AB9}"/>
              </a:ext>
            </a:extLst>
          </p:cNvPr>
          <p:cNvSpPr>
            <a:spLocks noGrp="1"/>
          </p:cNvSpPr>
          <p:nvPr>
            <p:ph type="dt" sz="half" idx="10"/>
          </p:nvPr>
        </p:nvSpPr>
        <p:spPr/>
        <p:txBody>
          <a:bodyPr/>
          <a:lstStyle/>
          <a:p>
            <a:fld id="{ADBED158-FF5C-4E09-9935-653B21C69685}" type="datetimeFigureOut">
              <a:rPr lang="en-US" smtClean="0"/>
              <a:t>7/6/2022</a:t>
            </a:fld>
            <a:endParaRPr lang="en-US"/>
          </a:p>
        </p:txBody>
      </p:sp>
      <p:sp>
        <p:nvSpPr>
          <p:cNvPr id="5" name="Footer Placeholder 4">
            <a:extLst>
              <a:ext uri="{FF2B5EF4-FFF2-40B4-BE49-F238E27FC236}">
                <a16:creationId xmlns:a16="http://schemas.microsoft.com/office/drawing/2014/main" id="{CA09A2BF-BA7C-431B-9C66-9A98D89DB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B885B-17CA-40B4-8BEF-193E9C0B261A}"/>
              </a:ext>
            </a:extLst>
          </p:cNvPr>
          <p:cNvSpPr>
            <a:spLocks noGrp="1"/>
          </p:cNvSpPr>
          <p:nvPr>
            <p:ph type="sldNum" sz="quarter" idx="12"/>
          </p:nvPr>
        </p:nvSpPr>
        <p:spPr/>
        <p:txBody>
          <a:bodyPr/>
          <a:lstStyle/>
          <a:p>
            <a:fld id="{FE74003B-DDF1-4BDD-9DBE-2F04F1E5648F}" type="slidenum">
              <a:rPr lang="en-US" smtClean="0"/>
              <a:t>‹#›</a:t>
            </a:fld>
            <a:endParaRPr lang="en-US"/>
          </a:p>
        </p:txBody>
      </p:sp>
    </p:spTree>
    <p:extLst>
      <p:ext uri="{BB962C8B-B14F-4D97-AF65-F5344CB8AC3E}">
        <p14:creationId xmlns:p14="http://schemas.microsoft.com/office/powerpoint/2010/main" val="25518709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246556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62352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39132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044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254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182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2084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0">
                      <a:schemeClr val="tx1"/>
                    </a:gs>
                    <a:gs pos="100000">
                      <a:schemeClr val="tx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815521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0">
                      <a:schemeClr val="tx1"/>
                    </a:gs>
                    <a:gs pos="100000">
                      <a:schemeClr val="tx1"/>
                    </a:gs>
                  </a:gsLst>
                  <a:lin ang="5400000" scaled="1"/>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grpSp>
        <p:nvGrpSpPr>
          <p:cNvPr id="6" name="Group 4">
            <a:extLst>
              <a:ext uri="{FF2B5EF4-FFF2-40B4-BE49-F238E27FC236}">
                <a16:creationId xmlns:a16="http://schemas.microsoft.com/office/drawing/2014/main" id="{8A4A89A7-B1F5-47A3-8230-C684DE09A273}"/>
              </a:ext>
            </a:extLst>
          </p:cNvPr>
          <p:cNvGrpSpPr>
            <a:grpSpLocks noChangeAspect="1"/>
          </p:cNvGrpSpPr>
          <p:nvPr userDrawn="1"/>
        </p:nvGrpSpPr>
        <p:grpSpPr bwMode="auto">
          <a:xfrm>
            <a:off x="6370320" y="1879771"/>
            <a:ext cx="5922474" cy="3098457"/>
            <a:chOff x="3467" y="1095"/>
            <a:chExt cx="4316" cy="2258"/>
          </a:xfrm>
        </p:grpSpPr>
        <p:sp>
          <p:nvSpPr>
            <p:cNvPr id="8" name="Freeform 5">
              <a:extLst>
                <a:ext uri="{FF2B5EF4-FFF2-40B4-BE49-F238E27FC236}">
                  <a16:creationId xmlns:a16="http://schemas.microsoft.com/office/drawing/2014/main" id="{C14692DF-A0EF-4E5C-A4BA-FA7772DEDFE5}"/>
                </a:ext>
              </a:extLst>
            </p:cNvPr>
            <p:cNvSpPr>
              <a:spLocks/>
            </p:cNvSpPr>
            <p:nvPr userDrawn="1"/>
          </p:nvSpPr>
          <p:spPr bwMode="auto">
            <a:xfrm>
              <a:off x="6415" y="1936"/>
              <a:ext cx="1368" cy="181"/>
            </a:xfrm>
            <a:custGeom>
              <a:avLst/>
              <a:gdLst>
                <a:gd name="T0" fmla="*/ 2640 w 2826"/>
                <a:gd name="T1" fmla="*/ 373 h 373"/>
                <a:gd name="T2" fmla="*/ 2640 w 2826"/>
                <a:gd name="T3" fmla="*/ 373 h 373"/>
                <a:gd name="T4" fmla="*/ 186 w 2826"/>
                <a:gd name="T5" fmla="*/ 373 h 373"/>
                <a:gd name="T6" fmla="*/ 0 w 2826"/>
                <a:gd name="T7" fmla="*/ 186 h 373"/>
                <a:gd name="T8" fmla="*/ 186 w 2826"/>
                <a:gd name="T9" fmla="*/ 0 h 373"/>
                <a:gd name="T10" fmla="*/ 2640 w 2826"/>
                <a:gd name="T11" fmla="*/ 0 h 373"/>
                <a:gd name="T12" fmla="*/ 2826 w 2826"/>
                <a:gd name="T13" fmla="*/ 186 h 373"/>
                <a:gd name="T14" fmla="*/ 2640 w 2826"/>
                <a:gd name="T15" fmla="*/ 37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6" h="373">
                  <a:moveTo>
                    <a:pt x="2640" y="373"/>
                  </a:moveTo>
                  <a:lnTo>
                    <a:pt x="2640" y="373"/>
                  </a:lnTo>
                  <a:lnTo>
                    <a:pt x="186" y="373"/>
                  </a:lnTo>
                  <a:cubicBezTo>
                    <a:pt x="83" y="373"/>
                    <a:pt x="0" y="289"/>
                    <a:pt x="0" y="186"/>
                  </a:cubicBezTo>
                  <a:cubicBezTo>
                    <a:pt x="0" y="83"/>
                    <a:pt x="83" y="0"/>
                    <a:pt x="186" y="0"/>
                  </a:cubicBezTo>
                  <a:lnTo>
                    <a:pt x="2640" y="0"/>
                  </a:lnTo>
                  <a:cubicBezTo>
                    <a:pt x="2743" y="0"/>
                    <a:pt x="2826" y="83"/>
                    <a:pt x="2826" y="186"/>
                  </a:cubicBezTo>
                  <a:cubicBezTo>
                    <a:pt x="2826" y="289"/>
                    <a:pt x="2743" y="373"/>
                    <a:pt x="2640" y="3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0" name="Freeform 6">
              <a:extLst>
                <a:ext uri="{FF2B5EF4-FFF2-40B4-BE49-F238E27FC236}">
                  <a16:creationId xmlns:a16="http://schemas.microsoft.com/office/drawing/2014/main" id="{390CBB31-7266-4862-B275-1B3B351AC4B6}"/>
                </a:ext>
              </a:extLst>
            </p:cNvPr>
            <p:cNvSpPr>
              <a:spLocks/>
            </p:cNvSpPr>
            <p:nvPr userDrawn="1"/>
          </p:nvSpPr>
          <p:spPr bwMode="auto">
            <a:xfrm>
              <a:off x="6228" y="1929"/>
              <a:ext cx="103" cy="194"/>
            </a:xfrm>
            <a:custGeom>
              <a:avLst/>
              <a:gdLst>
                <a:gd name="T0" fmla="*/ 213 w 213"/>
                <a:gd name="T1" fmla="*/ 200 h 400"/>
                <a:gd name="T2" fmla="*/ 213 w 213"/>
                <a:gd name="T3" fmla="*/ 200 h 400"/>
                <a:gd name="T4" fmla="*/ 0 w 213"/>
                <a:gd name="T5" fmla="*/ 0 h 400"/>
                <a:gd name="T6" fmla="*/ 0 w 213"/>
                <a:gd name="T7" fmla="*/ 400 h 400"/>
                <a:gd name="T8" fmla="*/ 213 w 213"/>
                <a:gd name="T9" fmla="*/ 200 h 400"/>
              </a:gdLst>
              <a:ahLst/>
              <a:cxnLst>
                <a:cxn ang="0">
                  <a:pos x="T0" y="T1"/>
                </a:cxn>
                <a:cxn ang="0">
                  <a:pos x="T2" y="T3"/>
                </a:cxn>
                <a:cxn ang="0">
                  <a:pos x="T4" y="T5"/>
                </a:cxn>
                <a:cxn ang="0">
                  <a:pos x="T6" y="T7"/>
                </a:cxn>
                <a:cxn ang="0">
                  <a:pos x="T8" y="T9"/>
                </a:cxn>
              </a:cxnLst>
              <a:rect l="0" t="0" r="r" b="b"/>
              <a:pathLst>
                <a:path w="213" h="400">
                  <a:moveTo>
                    <a:pt x="213" y="200"/>
                  </a:moveTo>
                  <a:lnTo>
                    <a:pt x="213" y="200"/>
                  </a:lnTo>
                  <a:lnTo>
                    <a:pt x="0" y="0"/>
                  </a:lnTo>
                  <a:lnTo>
                    <a:pt x="0" y="400"/>
                  </a:lnTo>
                  <a:lnTo>
                    <a:pt x="213" y="20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1" name="Freeform 7">
              <a:extLst>
                <a:ext uri="{FF2B5EF4-FFF2-40B4-BE49-F238E27FC236}">
                  <a16:creationId xmlns:a16="http://schemas.microsoft.com/office/drawing/2014/main" id="{5168FE7F-CCBA-4AB4-BD23-81A6AF9A4757}"/>
                </a:ext>
              </a:extLst>
            </p:cNvPr>
            <p:cNvSpPr>
              <a:spLocks/>
            </p:cNvSpPr>
            <p:nvPr userDrawn="1"/>
          </p:nvSpPr>
          <p:spPr bwMode="auto">
            <a:xfrm>
              <a:off x="6415" y="2848"/>
              <a:ext cx="1368" cy="181"/>
            </a:xfrm>
            <a:custGeom>
              <a:avLst/>
              <a:gdLst>
                <a:gd name="T0" fmla="*/ 2307 w 2493"/>
                <a:gd name="T1" fmla="*/ 373 h 373"/>
                <a:gd name="T2" fmla="*/ 2307 w 2493"/>
                <a:gd name="T3" fmla="*/ 373 h 373"/>
                <a:gd name="T4" fmla="*/ 187 w 2493"/>
                <a:gd name="T5" fmla="*/ 373 h 373"/>
                <a:gd name="T6" fmla="*/ 0 w 2493"/>
                <a:gd name="T7" fmla="*/ 186 h 373"/>
                <a:gd name="T8" fmla="*/ 187 w 2493"/>
                <a:gd name="T9" fmla="*/ 0 h 373"/>
                <a:gd name="T10" fmla="*/ 2307 w 2493"/>
                <a:gd name="T11" fmla="*/ 0 h 373"/>
                <a:gd name="T12" fmla="*/ 2493 w 2493"/>
                <a:gd name="T13" fmla="*/ 186 h 373"/>
                <a:gd name="T14" fmla="*/ 2307 w 2493"/>
                <a:gd name="T15" fmla="*/ 37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3" h="373">
                  <a:moveTo>
                    <a:pt x="2307" y="373"/>
                  </a:moveTo>
                  <a:lnTo>
                    <a:pt x="2307" y="373"/>
                  </a:lnTo>
                  <a:lnTo>
                    <a:pt x="187" y="373"/>
                  </a:lnTo>
                  <a:cubicBezTo>
                    <a:pt x="84" y="373"/>
                    <a:pt x="0" y="289"/>
                    <a:pt x="0" y="186"/>
                  </a:cubicBezTo>
                  <a:cubicBezTo>
                    <a:pt x="0" y="83"/>
                    <a:pt x="84" y="0"/>
                    <a:pt x="187" y="0"/>
                  </a:cubicBezTo>
                  <a:lnTo>
                    <a:pt x="2307" y="0"/>
                  </a:lnTo>
                  <a:cubicBezTo>
                    <a:pt x="2410" y="0"/>
                    <a:pt x="2493" y="83"/>
                    <a:pt x="2493" y="186"/>
                  </a:cubicBezTo>
                  <a:cubicBezTo>
                    <a:pt x="2493" y="289"/>
                    <a:pt x="2410" y="373"/>
                    <a:pt x="2307" y="3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2" name="Freeform 8">
              <a:extLst>
                <a:ext uri="{FF2B5EF4-FFF2-40B4-BE49-F238E27FC236}">
                  <a16:creationId xmlns:a16="http://schemas.microsoft.com/office/drawing/2014/main" id="{BC296A60-510E-4F5D-A9EA-6773540612F1}"/>
                </a:ext>
              </a:extLst>
            </p:cNvPr>
            <p:cNvSpPr>
              <a:spLocks/>
            </p:cNvSpPr>
            <p:nvPr userDrawn="1"/>
          </p:nvSpPr>
          <p:spPr bwMode="auto">
            <a:xfrm>
              <a:off x="6228" y="2841"/>
              <a:ext cx="103" cy="194"/>
            </a:xfrm>
            <a:custGeom>
              <a:avLst/>
              <a:gdLst>
                <a:gd name="T0" fmla="*/ 213 w 213"/>
                <a:gd name="T1" fmla="*/ 200 h 400"/>
                <a:gd name="T2" fmla="*/ 213 w 213"/>
                <a:gd name="T3" fmla="*/ 200 h 400"/>
                <a:gd name="T4" fmla="*/ 0 w 213"/>
                <a:gd name="T5" fmla="*/ 0 h 400"/>
                <a:gd name="T6" fmla="*/ 0 w 213"/>
                <a:gd name="T7" fmla="*/ 400 h 400"/>
                <a:gd name="T8" fmla="*/ 213 w 213"/>
                <a:gd name="T9" fmla="*/ 200 h 400"/>
              </a:gdLst>
              <a:ahLst/>
              <a:cxnLst>
                <a:cxn ang="0">
                  <a:pos x="T0" y="T1"/>
                </a:cxn>
                <a:cxn ang="0">
                  <a:pos x="T2" y="T3"/>
                </a:cxn>
                <a:cxn ang="0">
                  <a:pos x="T4" y="T5"/>
                </a:cxn>
                <a:cxn ang="0">
                  <a:pos x="T6" y="T7"/>
                </a:cxn>
                <a:cxn ang="0">
                  <a:pos x="T8" y="T9"/>
                </a:cxn>
              </a:cxnLst>
              <a:rect l="0" t="0" r="r" b="b"/>
              <a:pathLst>
                <a:path w="213" h="400">
                  <a:moveTo>
                    <a:pt x="213" y="200"/>
                  </a:moveTo>
                  <a:lnTo>
                    <a:pt x="213" y="200"/>
                  </a:lnTo>
                  <a:lnTo>
                    <a:pt x="0" y="0"/>
                  </a:lnTo>
                  <a:lnTo>
                    <a:pt x="0" y="400"/>
                  </a:lnTo>
                  <a:lnTo>
                    <a:pt x="213" y="20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3" name="Freeform 9">
              <a:extLst>
                <a:ext uri="{FF2B5EF4-FFF2-40B4-BE49-F238E27FC236}">
                  <a16:creationId xmlns:a16="http://schemas.microsoft.com/office/drawing/2014/main" id="{69D6F60A-071B-49A1-8CC8-BF8009F59BFB}"/>
                </a:ext>
              </a:extLst>
            </p:cNvPr>
            <p:cNvSpPr>
              <a:spLocks/>
            </p:cNvSpPr>
            <p:nvPr userDrawn="1"/>
          </p:nvSpPr>
          <p:spPr bwMode="auto">
            <a:xfrm>
              <a:off x="5538" y="1095"/>
              <a:ext cx="1929" cy="1934"/>
            </a:xfrm>
            <a:custGeom>
              <a:avLst/>
              <a:gdLst>
                <a:gd name="T0" fmla="*/ 1994 w 3987"/>
                <a:gd name="T1" fmla="*/ 3986 h 3986"/>
                <a:gd name="T2" fmla="*/ 1994 w 3987"/>
                <a:gd name="T3" fmla="*/ 3986 h 3986"/>
                <a:gd name="T4" fmla="*/ 1807 w 3987"/>
                <a:gd name="T5" fmla="*/ 3799 h 3986"/>
                <a:gd name="T6" fmla="*/ 1994 w 3987"/>
                <a:gd name="T7" fmla="*/ 3613 h 3986"/>
                <a:gd name="T8" fmla="*/ 3614 w 3987"/>
                <a:gd name="T9" fmla="*/ 1993 h 3986"/>
                <a:gd name="T10" fmla="*/ 1994 w 3987"/>
                <a:gd name="T11" fmla="*/ 373 h 3986"/>
                <a:gd name="T12" fmla="*/ 374 w 3987"/>
                <a:gd name="T13" fmla="*/ 1993 h 3986"/>
                <a:gd name="T14" fmla="*/ 187 w 3987"/>
                <a:gd name="T15" fmla="*/ 2179 h 3986"/>
                <a:gd name="T16" fmla="*/ 0 w 3987"/>
                <a:gd name="T17" fmla="*/ 1993 h 3986"/>
                <a:gd name="T18" fmla="*/ 1994 w 3987"/>
                <a:gd name="T19" fmla="*/ 0 h 3986"/>
                <a:gd name="T20" fmla="*/ 3987 w 3987"/>
                <a:gd name="T21" fmla="*/ 1993 h 3986"/>
                <a:gd name="T22" fmla="*/ 1994 w 3987"/>
                <a:gd name="T23" fmla="*/ 3986 h 3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87" h="3986">
                  <a:moveTo>
                    <a:pt x="1994" y="3986"/>
                  </a:moveTo>
                  <a:lnTo>
                    <a:pt x="1994" y="3986"/>
                  </a:lnTo>
                  <a:cubicBezTo>
                    <a:pt x="1891" y="3986"/>
                    <a:pt x="1807" y="3902"/>
                    <a:pt x="1807" y="3799"/>
                  </a:cubicBezTo>
                  <a:cubicBezTo>
                    <a:pt x="1807" y="3696"/>
                    <a:pt x="1891" y="3613"/>
                    <a:pt x="1994" y="3613"/>
                  </a:cubicBezTo>
                  <a:cubicBezTo>
                    <a:pt x="2887" y="3613"/>
                    <a:pt x="3614" y="2886"/>
                    <a:pt x="3614" y="1993"/>
                  </a:cubicBezTo>
                  <a:cubicBezTo>
                    <a:pt x="3614" y="1099"/>
                    <a:pt x="2887" y="373"/>
                    <a:pt x="1994" y="373"/>
                  </a:cubicBezTo>
                  <a:cubicBezTo>
                    <a:pt x="1101" y="373"/>
                    <a:pt x="374" y="1099"/>
                    <a:pt x="374" y="1993"/>
                  </a:cubicBezTo>
                  <a:cubicBezTo>
                    <a:pt x="374" y="2096"/>
                    <a:pt x="290" y="2179"/>
                    <a:pt x="187" y="2179"/>
                  </a:cubicBezTo>
                  <a:cubicBezTo>
                    <a:pt x="84" y="2179"/>
                    <a:pt x="0" y="2096"/>
                    <a:pt x="0" y="1993"/>
                  </a:cubicBezTo>
                  <a:cubicBezTo>
                    <a:pt x="0" y="893"/>
                    <a:pt x="895" y="0"/>
                    <a:pt x="1994" y="0"/>
                  </a:cubicBezTo>
                  <a:cubicBezTo>
                    <a:pt x="3093" y="0"/>
                    <a:pt x="3987" y="893"/>
                    <a:pt x="3987" y="1993"/>
                  </a:cubicBezTo>
                  <a:cubicBezTo>
                    <a:pt x="3987" y="3092"/>
                    <a:pt x="3093" y="3986"/>
                    <a:pt x="1994" y="398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4" name="Freeform 10">
              <a:extLst>
                <a:ext uri="{FF2B5EF4-FFF2-40B4-BE49-F238E27FC236}">
                  <a16:creationId xmlns:a16="http://schemas.microsoft.com/office/drawing/2014/main" id="{586CEC80-D726-4E05-B83D-FE5603AD8C50}"/>
                </a:ext>
              </a:extLst>
            </p:cNvPr>
            <p:cNvSpPr>
              <a:spLocks/>
            </p:cNvSpPr>
            <p:nvPr userDrawn="1"/>
          </p:nvSpPr>
          <p:spPr bwMode="auto">
            <a:xfrm>
              <a:off x="5525" y="1962"/>
              <a:ext cx="200" cy="200"/>
            </a:xfrm>
            <a:custGeom>
              <a:avLst/>
              <a:gdLst>
                <a:gd name="T0" fmla="*/ 413 w 413"/>
                <a:gd name="T1" fmla="*/ 207 h 413"/>
                <a:gd name="T2" fmla="*/ 413 w 413"/>
                <a:gd name="T3" fmla="*/ 207 h 413"/>
                <a:gd name="T4" fmla="*/ 206 w 413"/>
                <a:gd name="T5" fmla="*/ 413 h 413"/>
                <a:gd name="T6" fmla="*/ 0 w 413"/>
                <a:gd name="T7" fmla="*/ 207 h 413"/>
                <a:gd name="T8" fmla="*/ 206 w 413"/>
                <a:gd name="T9" fmla="*/ 0 h 413"/>
                <a:gd name="T10" fmla="*/ 413 w 413"/>
                <a:gd name="T11" fmla="*/ 207 h 413"/>
              </a:gdLst>
              <a:ahLst/>
              <a:cxnLst>
                <a:cxn ang="0">
                  <a:pos x="T0" y="T1"/>
                </a:cxn>
                <a:cxn ang="0">
                  <a:pos x="T2" y="T3"/>
                </a:cxn>
                <a:cxn ang="0">
                  <a:pos x="T4" y="T5"/>
                </a:cxn>
                <a:cxn ang="0">
                  <a:pos x="T6" y="T7"/>
                </a:cxn>
                <a:cxn ang="0">
                  <a:pos x="T8" y="T9"/>
                </a:cxn>
                <a:cxn ang="0">
                  <a:pos x="T10" y="T11"/>
                </a:cxn>
              </a:cxnLst>
              <a:rect l="0" t="0" r="r" b="b"/>
              <a:pathLst>
                <a:path w="413" h="413">
                  <a:moveTo>
                    <a:pt x="413" y="207"/>
                  </a:moveTo>
                  <a:lnTo>
                    <a:pt x="413" y="207"/>
                  </a:lnTo>
                  <a:cubicBezTo>
                    <a:pt x="413" y="321"/>
                    <a:pt x="321" y="413"/>
                    <a:pt x="206" y="413"/>
                  </a:cubicBezTo>
                  <a:cubicBezTo>
                    <a:pt x="92" y="413"/>
                    <a:pt x="0" y="321"/>
                    <a:pt x="0" y="207"/>
                  </a:cubicBezTo>
                  <a:cubicBezTo>
                    <a:pt x="0" y="92"/>
                    <a:pt x="92" y="0"/>
                    <a:pt x="206" y="0"/>
                  </a:cubicBezTo>
                  <a:cubicBezTo>
                    <a:pt x="321" y="0"/>
                    <a:pt x="413" y="92"/>
                    <a:pt x="413" y="207"/>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5" name="Freeform 11">
              <a:extLst>
                <a:ext uri="{FF2B5EF4-FFF2-40B4-BE49-F238E27FC236}">
                  <a16:creationId xmlns:a16="http://schemas.microsoft.com/office/drawing/2014/main" id="{8B592B2D-51F0-4153-884C-A5119009E9D6}"/>
                </a:ext>
              </a:extLst>
            </p:cNvPr>
            <p:cNvSpPr>
              <a:spLocks/>
            </p:cNvSpPr>
            <p:nvPr userDrawn="1"/>
          </p:nvSpPr>
          <p:spPr bwMode="auto">
            <a:xfrm>
              <a:off x="6402" y="2841"/>
              <a:ext cx="200" cy="201"/>
            </a:xfrm>
            <a:custGeom>
              <a:avLst/>
              <a:gdLst>
                <a:gd name="T0" fmla="*/ 413 w 413"/>
                <a:gd name="T1" fmla="*/ 207 h 414"/>
                <a:gd name="T2" fmla="*/ 413 w 413"/>
                <a:gd name="T3" fmla="*/ 207 h 414"/>
                <a:gd name="T4" fmla="*/ 207 w 413"/>
                <a:gd name="T5" fmla="*/ 414 h 414"/>
                <a:gd name="T6" fmla="*/ 0 w 413"/>
                <a:gd name="T7" fmla="*/ 207 h 414"/>
                <a:gd name="T8" fmla="*/ 207 w 413"/>
                <a:gd name="T9" fmla="*/ 0 h 414"/>
                <a:gd name="T10" fmla="*/ 413 w 413"/>
                <a:gd name="T11" fmla="*/ 207 h 414"/>
              </a:gdLst>
              <a:ahLst/>
              <a:cxnLst>
                <a:cxn ang="0">
                  <a:pos x="T0" y="T1"/>
                </a:cxn>
                <a:cxn ang="0">
                  <a:pos x="T2" y="T3"/>
                </a:cxn>
                <a:cxn ang="0">
                  <a:pos x="T4" y="T5"/>
                </a:cxn>
                <a:cxn ang="0">
                  <a:pos x="T6" y="T7"/>
                </a:cxn>
                <a:cxn ang="0">
                  <a:pos x="T8" y="T9"/>
                </a:cxn>
                <a:cxn ang="0">
                  <a:pos x="T10" y="T11"/>
                </a:cxn>
              </a:cxnLst>
              <a:rect l="0" t="0" r="r" b="b"/>
              <a:pathLst>
                <a:path w="413" h="414">
                  <a:moveTo>
                    <a:pt x="413" y="207"/>
                  </a:moveTo>
                  <a:lnTo>
                    <a:pt x="413" y="207"/>
                  </a:lnTo>
                  <a:cubicBezTo>
                    <a:pt x="413" y="321"/>
                    <a:pt x="321" y="414"/>
                    <a:pt x="207" y="414"/>
                  </a:cubicBezTo>
                  <a:cubicBezTo>
                    <a:pt x="93" y="414"/>
                    <a:pt x="0" y="321"/>
                    <a:pt x="0" y="207"/>
                  </a:cubicBezTo>
                  <a:cubicBezTo>
                    <a:pt x="0" y="93"/>
                    <a:pt x="93" y="0"/>
                    <a:pt x="207" y="0"/>
                  </a:cubicBezTo>
                  <a:cubicBezTo>
                    <a:pt x="321" y="0"/>
                    <a:pt x="413" y="93"/>
                    <a:pt x="413" y="207"/>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6" name="Freeform 12">
              <a:extLst>
                <a:ext uri="{FF2B5EF4-FFF2-40B4-BE49-F238E27FC236}">
                  <a16:creationId xmlns:a16="http://schemas.microsoft.com/office/drawing/2014/main" id="{0A5FB4ED-0E34-4CB4-984C-857308046837}"/>
                </a:ext>
              </a:extLst>
            </p:cNvPr>
            <p:cNvSpPr>
              <a:spLocks/>
            </p:cNvSpPr>
            <p:nvPr userDrawn="1"/>
          </p:nvSpPr>
          <p:spPr bwMode="auto">
            <a:xfrm>
              <a:off x="3467" y="2330"/>
              <a:ext cx="1367" cy="181"/>
            </a:xfrm>
            <a:custGeom>
              <a:avLst/>
              <a:gdLst>
                <a:gd name="T0" fmla="*/ 2639 w 2826"/>
                <a:gd name="T1" fmla="*/ 373 h 373"/>
                <a:gd name="T2" fmla="*/ 2639 w 2826"/>
                <a:gd name="T3" fmla="*/ 373 h 373"/>
                <a:gd name="T4" fmla="*/ 186 w 2826"/>
                <a:gd name="T5" fmla="*/ 373 h 373"/>
                <a:gd name="T6" fmla="*/ 0 w 2826"/>
                <a:gd name="T7" fmla="*/ 187 h 373"/>
                <a:gd name="T8" fmla="*/ 186 w 2826"/>
                <a:gd name="T9" fmla="*/ 0 h 373"/>
                <a:gd name="T10" fmla="*/ 2639 w 2826"/>
                <a:gd name="T11" fmla="*/ 0 h 373"/>
                <a:gd name="T12" fmla="*/ 2826 w 2826"/>
                <a:gd name="T13" fmla="*/ 187 h 373"/>
                <a:gd name="T14" fmla="*/ 2639 w 2826"/>
                <a:gd name="T15" fmla="*/ 37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6" h="373">
                  <a:moveTo>
                    <a:pt x="2639" y="373"/>
                  </a:moveTo>
                  <a:lnTo>
                    <a:pt x="2639" y="373"/>
                  </a:lnTo>
                  <a:lnTo>
                    <a:pt x="186" y="373"/>
                  </a:lnTo>
                  <a:cubicBezTo>
                    <a:pt x="83" y="373"/>
                    <a:pt x="0" y="290"/>
                    <a:pt x="0" y="187"/>
                  </a:cubicBezTo>
                  <a:cubicBezTo>
                    <a:pt x="0" y="83"/>
                    <a:pt x="83" y="0"/>
                    <a:pt x="186" y="0"/>
                  </a:cubicBezTo>
                  <a:lnTo>
                    <a:pt x="2639" y="0"/>
                  </a:lnTo>
                  <a:cubicBezTo>
                    <a:pt x="2743" y="0"/>
                    <a:pt x="2826" y="83"/>
                    <a:pt x="2826" y="187"/>
                  </a:cubicBezTo>
                  <a:cubicBezTo>
                    <a:pt x="2826" y="290"/>
                    <a:pt x="2743" y="373"/>
                    <a:pt x="2639" y="3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7" name="Freeform 13">
              <a:extLst>
                <a:ext uri="{FF2B5EF4-FFF2-40B4-BE49-F238E27FC236}">
                  <a16:creationId xmlns:a16="http://schemas.microsoft.com/office/drawing/2014/main" id="{3F6EA7F2-E1C4-401A-9E3F-ECDC3D695A38}"/>
                </a:ext>
              </a:extLst>
            </p:cNvPr>
            <p:cNvSpPr>
              <a:spLocks/>
            </p:cNvSpPr>
            <p:nvPr userDrawn="1"/>
          </p:nvSpPr>
          <p:spPr bwMode="auto">
            <a:xfrm>
              <a:off x="4918" y="2324"/>
              <a:ext cx="104" cy="194"/>
            </a:xfrm>
            <a:custGeom>
              <a:avLst/>
              <a:gdLst>
                <a:gd name="T0" fmla="*/ 0 w 214"/>
                <a:gd name="T1" fmla="*/ 200 h 400"/>
                <a:gd name="T2" fmla="*/ 0 w 214"/>
                <a:gd name="T3" fmla="*/ 200 h 400"/>
                <a:gd name="T4" fmla="*/ 214 w 214"/>
                <a:gd name="T5" fmla="*/ 400 h 400"/>
                <a:gd name="T6" fmla="*/ 214 w 214"/>
                <a:gd name="T7" fmla="*/ 0 h 400"/>
                <a:gd name="T8" fmla="*/ 0 w 214"/>
                <a:gd name="T9" fmla="*/ 200 h 400"/>
              </a:gdLst>
              <a:ahLst/>
              <a:cxnLst>
                <a:cxn ang="0">
                  <a:pos x="T0" y="T1"/>
                </a:cxn>
                <a:cxn ang="0">
                  <a:pos x="T2" y="T3"/>
                </a:cxn>
                <a:cxn ang="0">
                  <a:pos x="T4" y="T5"/>
                </a:cxn>
                <a:cxn ang="0">
                  <a:pos x="T6" y="T7"/>
                </a:cxn>
                <a:cxn ang="0">
                  <a:pos x="T8" y="T9"/>
                </a:cxn>
              </a:cxnLst>
              <a:rect l="0" t="0" r="r" b="b"/>
              <a:pathLst>
                <a:path w="214" h="400">
                  <a:moveTo>
                    <a:pt x="0" y="200"/>
                  </a:moveTo>
                  <a:lnTo>
                    <a:pt x="0" y="200"/>
                  </a:lnTo>
                  <a:lnTo>
                    <a:pt x="214" y="400"/>
                  </a:lnTo>
                  <a:lnTo>
                    <a:pt x="214" y="0"/>
                  </a:lnTo>
                  <a:lnTo>
                    <a:pt x="0" y="20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8" name="Freeform 14">
              <a:extLst>
                <a:ext uri="{FF2B5EF4-FFF2-40B4-BE49-F238E27FC236}">
                  <a16:creationId xmlns:a16="http://schemas.microsoft.com/office/drawing/2014/main" id="{E7675C67-0F3D-49CC-8B48-22B517C63715}"/>
                </a:ext>
              </a:extLst>
            </p:cNvPr>
            <p:cNvSpPr>
              <a:spLocks/>
            </p:cNvSpPr>
            <p:nvPr userDrawn="1"/>
          </p:nvSpPr>
          <p:spPr bwMode="auto">
            <a:xfrm>
              <a:off x="3467" y="1418"/>
              <a:ext cx="1367" cy="181"/>
            </a:xfrm>
            <a:custGeom>
              <a:avLst/>
              <a:gdLst>
                <a:gd name="T0" fmla="*/ 2306 w 2493"/>
                <a:gd name="T1" fmla="*/ 373 h 373"/>
                <a:gd name="T2" fmla="*/ 2306 w 2493"/>
                <a:gd name="T3" fmla="*/ 373 h 373"/>
                <a:gd name="T4" fmla="*/ 186 w 2493"/>
                <a:gd name="T5" fmla="*/ 373 h 373"/>
                <a:gd name="T6" fmla="*/ 0 w 2493"/>
                <a:gd name="T7" fmla="*/ 187 h 373"/>
                <a:gd name="T8" fmla="*/ 186 w 2493"/>
                <a:gd name="T9" fmla="*/ 0 h 373"/>
                <a:gd name="T10" fmla="*/ 2306 w 2493"/>
                <a:gd name="T11" fmla="*/ 0 h 373"/>
                <a:gd name="T12" fmla="*/ 2493 w 2493"/>
                <a:gd name="T13" fmla="*/ 187 h 373"/>
                <a:gd name="T14" fmla="*/ 2306 w 2493"/>
                <a:gd name="T15" fmla="*/ 37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3" h="373">
                  <a:moveTo>
                    <a:pt x="2306" y="373"/>
                  </a:moveTo>
                  <a:lnTo>
                    <a:pt x="2306" y="373"/>
                  </a:lnTo>
                  <a:lnTo>
                    <a:pt x="186" y="373"/>
                  </a:lnTo>
                  <a:cubicBezTo>
                    <a:pt x="83" y="373"/>
                    <a:pt x="0" y="290"/>
                    <a:pt x="0" y="187"/>
                  </a:cubicBezTo>
                  <a:cubicBezTo>
                    <a:pt x="0" y="83"/>
                    <a:pt x="83" y="0"/>
                    <a:pt x="186" y="0"/>
                  </a:cubicBezTo>
                  <a:lnTo>
                    <a:pt x="2306" y="0"/>
                  </a:lnTo>
                  <a:cubicBezTo>
                    <a:pt x="2409" y="0"/>
                    <a:pt x="2493" y="83"/>
                    <a:pt x="2493" y="187"/>
                  </a:cubicBezTo>
                  <a:cubicBezTo>
                    <a:pt x="2493" y="290"/>
                    <a:pt x="2409" y="373"/>
                    <a:pt x="2306" y="3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9" name="Freeform 15">
              <a:extLst>
                <a:ext uri="{FF2B5EF4-FFF2-40B4-BE49-F238E27FC236}">
                  <a16:creationId xmlns:a16="http://schemas.microsoft.com/office/drawing/2014/main" id="{F6FD531C-CF7B-4764-8A32-E7BBF81E77DB}"/>
                </a:ext>
              </a:extLst>
            </p:cNvPr>
            <p:cNvSpPr>
              <a:spLocks/>
            </p:cNvSpPr>
            <p:nvPr userDrawn="1"/>
          </p:nvSpPr>
          <p:spPr bwMode="auto">
            <a:xfrm>
              <a:off x="4918" y="1412"/>
              <a:ext cx="104" cy="194"/>
            </a:xfrm>
            <a:custGeom>
              <a:avLst/>
              <a:gdLst>
                <a:gd name="T0" fmla="*/ 0 w 214"/>
                <a:gd name="T1" fmla="*/ 200 h 400"/>
                <a:gd name="T2" fmla="*/ 0 w 214"/>
                <a:gd name="T3" fmla="*/ 200 h 400"/>
                <a:gd name="T4" fmla="*/ 214 w 214"/>
                <a:gd name="T5" fmla="*/ 400 h 400"/>
                <a:gd name="T6" fmla="*/ 214 w 214"/>
                <a:gd name="T7" fmla="*/ 0 h 400"/>
                <a:gd name="T8" fmla="*/ 0 w 214"/>
                <a:gd name="T9" fmla="*/ 200 h 400"/>
              </a:gdLst>
              <a:ahLst/>
              <a:cxnLst>
                <a:cxn ang="0">
                  <a:pos x="T0" y="T1"/>
                </a:cxn>
                <a:cxn ang="0">
                  <a:pos x="T2" y="T3"/>
                </a:cxn>
                <a:cxn ang="0">
                  <a:pos x="T4" y="T5"/>
                </a:cxn>
                <a:cxn ang="0">
                  <a:pos x="T6" y="T7"/>
                </a:cxn>
                <a:cxn ang="0">
                  <a:pos x="T8" y="T9"/>
                </a:cxn>
              </a:cxnLst>
              <a:rect l="0" t="0" r="r" b="b"/>
              <a:pathLst>
                <a:path w="214" h="400">
                  <a:moveTo>
                    <a:pt x="0" y="200"/>
                  </a:moveTo>
                  <a:lnTo>
                    <a:pt x="0" y="200"/>
                  </a:lnTo>
                  <a:lnTo>
                    <a:pt x="214" y="400"/>
                  </a:lnTo>
                  <a:lnTo>
                    <a:pt x="214" y="0"/>
                  </a:lnTo>
                  <a:lnTo>
                    <a:pt x="0" y="20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20" name="Freeform 16">
              <a:extLst>
                <a:ext uri="{FF2B5EF4-FFF2-40B4-BE49-F238E27FC236}">
                  <a16:creationId xmlns:a16="http://schemas.microsoft.com/office/drawing/2014/main" id="{9DDBCF84-AD6F-47F8-8860-887B9AE10261}"/>
                </a:ext>
              </a:extLst>
            </p:cNvPr>
            <p:cNvSpPr>
              <a:spLocks/>
            </p:cNvSpPr>
            <p:nvPr userDrawn="1"/>
          </p:nvSpPr>
          <p:spPr bwMode="auto">
            <a:xfrm>
              <a:off x="3783" y="1418"/>
              <a:ext cx="1929" cy="1935"/>
            </a:xfrm>
            <a:custGeom>
              <a:avLst/>
              <a:gdLst>
                <a:gd name="T0" fmla="*/ 1993 w 3986"/>
                <a:gd name="T1" fmla="*/ 3987 h 3987"/>
                <a:gd name="T2" fmla="*/ 1993 w 3986"/>
                <a:gd name="T3" fmla="*/ 3987 h 3987"/>
                <a:gd name="T4" fmla="*/ 0 w 3986"/>
                <a:gd name="T5" fmla="*/ 1993 h 3987"/>
                <a:gd name="T6" fmla="*/ 1993 w 3986"/>
                <a:gd name="T7" fmla="*/ 0 h 3987"/>
                <a:gd name="T8" fmla="*/ 2180 w 3986"/>
                <a:gd name="T9" fmla="*/ 187 h 3987"/>
                <a:gd name="T10" fmla="*/ 1993 w 3986"/>
                <a:gd name="T11" fmla="*/ 373 h 3987"/>
                <a:gd name="T12" fmla="*/ 373 w 3986"/>
                <a:gd name="T13" fmla="*/ 1993 h 3987"/>
                <a:gd name="T14" fmla="*/ 1993 w 3986"/>
                <a:gd name="T15" fmla="*/ 3613 h 3987"/>
                <a:gd name="T16" fmla="*/ 3613 w 3986"/>
                <a:gd name="T17" fmla="*/ 1993 h 3987"/>
                <a:gd name="T18" fmla="*/ 3800 w 3986"/>
                <a:gd name="T19" fmla="*/ 1807 h 3987"/>
                <a:gd name="T20" fmla="*/ 3986 w 3986"/>
                <a:gd name="T21" fmla="*/ 1993 h 3987"/>
                <a:gd name="T22" fmla="*/ 1993 w 3986"/>
                <a:gd name="T23" fmla="*/ 3987 h 3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86" h="3987">
                  <a:moveTo>
                    <a:pt x="1993" y="3987"/>
                  </a:moveTo>
                  <a:lnTo>
                    <a:pt x="1993" y="3987"/>
                  </a:lnTo>
                  <a:cubicBezTo>
                    <a:pt x="894" y="3987"/>
                    <a:pt x="0" y="3092"/>
                    <a:pt x="0" y="1993"/>
                  </a:cubicBezTo>
                  <a:cubicBezTo>
                    <a:pt x="0" y="894"/>
                    <a:pt x="894" y="0"/>
                    <a:pt x="1993" y="0"/>
                  </a:cubicBezTo>
                  <a:cubicBezTo>
                    <a:pt x="2096" y="0"/>
                    <a:pt x="2180" y="83"/>
                    <a:pt x="2180" y="187"/>
                  </a:cubicBezTo>
                  <a:cubicBezTo>
                    <a:pt x="2180" y="290"/>
                    <a:pt x="2096" y="373"/>
                    <a:pt x="1993" y="373"/>
                  </a:cubicBezTo>
                  <a:cubicBezTo>
                    <a:pt x="1100" y="373"/>
                    <a:pt x="373" y="1100"/>
                    <a:pt x="373" y="1993"/>
                  </a:cubicBezTo>
                  <a:cubicBezTo>
                    <a:pt x="373" y="2886"/>
                    <a:pt x="1100" y="3613"/>
                    <a:pt x="1993" y="3613"/>
                  </a:cubicBezTo>
                  <a:cubicBezTo>
                    <a:pt x="2886" y="3613"/>
                    <a:pt x="3613" y="2886"/>
                    <a:pt x="3613" y="1993"/>
                  </a:cubicBezTo>
                  <a:cubicBezTo>
                    <a:pt x="3613" y="1890"/>
                    <a:pt x="3697" y="1807"/>
                    <a:pt x="3800" y="1807"/>
                  </a:cubicBezTo>
                  <a:cubicBezTo>
                    <a:pt x="3903" y="1807"/>
                    <a:pt x="3986" y="1890"/>
                    <a:pt x="3986" y="1993"/>
                  </a:cubicBezTo>
                  <a:cubicBezTo>
                    <a:pt x="3986" y="3092"/>
                    <a:pt x="3092" y="3987"/>
                    <a:pt x="1993" y="398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21" name="Freeform 17">
              <a:extLst>
                <a:ext uri="{FF2B5EF4-FFF2-40B4-BE49-F238E27FC236}">
                  <a16:creationId xmlns:a16="http://schemas.microsoft.com/office/drawing/2014/main" id="{ACD2DAE3-C5BC-457F-BA81-9E3A123334A9}"/>
                </a:ext>
              </a:extLst>
            </p:cNvPr>
            <p:cNvSpPr>
              <a:spLocks/>
            </p:cNvSpPr>
            <p:nvPr userDrawn="1"/>
          </p:nvSpPr>
          <p:spPr bwMode="auto">
            <a:xfrm>
              <a:off x="5525" y="2285"/>
              <a:ext cx="200" cy="201"/>
            </a:xfrm>
            <a:custGeom>
              <a:avLst/>
              <a:gdLst>
                <a:gd name="T0" fmla="*/ 0 w 413"/>
                <a:gd name="T1" fmla="*/ 206 h 413"/>
                <a:gd name="T2" fmla="*/ 0 w 413"/>
                <a:gd name="T3" fmla="*/ 206 h 413"/>
                <a:gd name="T4" fmla="*/ 206 w 413"/>
                <a:gd name="T5" fmla="*/ 0 h 413"/>
                <a:gd name="T6" fmla="*/ 413 w 413"/>
                <a:gd name="T7" fmla="*/ 206 h 413"/>
                <a:gd name="T8" fmla="*/ 206 w 413"/>
                <a:gd name="T9" fmla="*/ 413 h 413"/>
                <a:gd name="T10" fmla="*/ 0 w 413"/>
                <a:gd name="T11" fmla="*/ 206 h 413"/>
              </a:gdLst>
              <a:ahLst/>
              <a:cxnLst>
                <a:cxn ang="0">
                  <a:pos x="T0" y="T1"/>
                </a:cxn>
                <a:cxn ang="0">
                  <a:pos x="T2" y="T3"/>
                </a:cxn>
                <a:cxn ang="0">
                  <a:pos x="T4" y="T5"/>
                </a:cxn>
                <a:cxn ang="0">
                  <a:pos x="T6" y="T7"/>
                </a:cxn>
                <a:cxn ang="0">
                  <a:pos x="T8" y="T9"/>
                </a:cxn>
                <a:cxn ang="0">
                  <a:pos x="T10" y="T11"/>
                </a:cxn>
              </a:cxnLst>
              <a:rect l="0" t="0" r="r" b="b"/>
              <a:pathLst>
                <a:path w="413" h="413">
                  <a:moveTo>
                    <a:pt x="0" y="206"/>
                  </a:moveTo>
                  <a:lnTo>
                    <a:pt x="0" y="206"/>
                  </a:lnTo>
                  <a:cubicBezTo>
                    <a:pt x="0" y="92"/>
                    <a:pt x="92" y="0"/>
                    <a:pt x="206" y="0"/>
                  </a:cubicBezTo>
                  <a:cubicBezTo>
                    <a:pt x="321" y="0"/>
                    <a:pt x="413" y="92"/>
                    <a:pt x="413" y="206"/>
                  </a:cubicBezTo>
                  <a:cubicBezTo>
                    <a:pt x="413" y="320"/>
                    <a:pt x="321" y="413"/>
                    <a:pt x="206" y="413"/>
                  </a:cubicBezTo>
                  <a:cubicBezTo>
                    <a:pt x="92" y="413"/>
                    <a:pt x="0" y="320"/>
                    <a:pt x="0" y="20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22" name="Freeform 18">
              <a:extLst>
                <a:ext uri="{FF2B5EF4-FFF2-40B4-BE49-F238E27FC236}">
                  <a16:creationId xmlns:a16="http://schemas.microsoft.com/office/drawing/2014/main" id="{FA221411-DDEC-4DB7-BAB2-9CD85D2C68EC}"/>
                </a:ext>
              </a:extLst>
            </p:cNvPr>
            <p:cNvSpPr>
              <a:spLocks/>
            </p:cNvSpPr>
            <p:nvPr userDrawn="1"/>
          </p:nvSpPr>
          <p:spPr bwMode="auto">
            <a:xfrm>
              <a:off x="4647" y="1405"/>
              <a:ext cx="201" cy="201"/>
            </a:xfrm>
            <a:custGeom>
              <a:avLst/>
              <a:gdLst>
                <a:gd name="T0" fmla="*/ 0 w 414"/>
                <a:gd name="T1" fmla="*/ 207 h 414"/>
                <a:gd name="T2" fmla="*/ 0 w 414"/>
                <a:gd name="T3" fmla="*/ 207 h 414"/>
                <a:gd name="T4" fmla="*/ 207 w 414"/>
                <a:gd name="T5" fmla="*/ 0 h 414"/>
                <a:gd name="T6" fmla="*/ 414 w 414"/>
                <a:gd name="T7" fmla="*/ 207 h 414"/>
                <a:gd name="T8" fmla="*/ 207 w 414"/>
                <a:gd name="T9" fmla="*/ 414 h 414"/>
                <a:gd name="T10" fmla="*/ 0 w 414"/>
                <a:gd name="T11" fmla="*/ 207 h 414"/>
              </a:gdLst>
              <a:ahLst/>
              <a:cxnLst>
                <a:cxn ang="0">
                  <a:pos x="T0" y="T1"/>
                </a:cxn>
                <a:cxn ang="0">
                  <a:pos x="T2" y="T3"/>
                </a:cxn>
                <a:cxn ang="0">
                  <a:pos x="T4" y="T5"/>
                </a:cxn>
                <a:cxn ang="0">
                  <a:pos x="T6" y="T7"/>
                </a:cxn>
                <a:cxn ang="0">
                  <a:pos x="T8" y="T9"/>
                </a:cxn>
                <a:cxn ang="0">
                  <a:pos x="T10" y="T11"/>
                </a:cxn>
              </a:cxnLst>
              <a:rect l="0" t="0" r="r" b="b"/>
              <a:pathLst>
                <a:path w="414" h="414">
                  <a:moveTo>
                    <a:pt x="0" y="207"/>
                  </a:moveTo>
                  <a:lnTo>
                    <a:pt x="0" y="207"/>
                  </a:lnTo>
                  <a:cubicBezTo>
                    <a:pt x="0" y="93"/>
                    <a:pt x="93" y="0"/>
                    <a:pt x="207" y="0"/>
                  </a:cubicBezTo>
                  <a:cubicBezTo>
                    <a:pt x="321" y="0"/>
                    <a:pt x="414" y="93"/>
                    <a:pt x="414" y="207"/>
                  </a:cubicBezTo>
                  <a:cubicBezTo>
                    <a:pt x="414" y="321"/>
                    <a:pt x="321" y="414"/>
                    <a:pt x="207" y="414"/>
                  </a:cubicBezTo>
                  <a:cubicBezTo>
                    <a:pt x="93" y="414"/>
                    <a:pt x="0" y="321"/>
                    <a:pt x="0" y="207"/>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spTree>
    <p:extLst>
      <p:ext uri="{BB962C8B-B14F-4D97-AF65-F5344CB8AC3E}">
        <p14:creationId xmlns:p14="http://schemas.microsoft.com/office/powerpoint/2010/main" val="3691188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066606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gradFill>
                  <a:gsLst>
                    <a:gs pos="0">
                      <a:schemeClr val="tx1"/>
                    </a:gs>
                    <a:gs pos="100000">
                      <a:schemeClr val="tx1"/>
                    </a:gs>
                  </a:gsLst>
                  <a:lin ang="5400000" scaled="1"/>
                </a:gradFill>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gradFill>
                  <a:gsLst>
                    <a:gs pos="0">
                      <a:schemeClr val="tx1"/>
                    </a:gs>
                    <a:gs pos="100000">
                      <a:schemeClr val="tx1"/>
                    </a:gs>
                  </a:gsLst>
                  <a:lin ang="5400000" scaled="1"/>
                </a:gra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gradFill>
                  <a:gsLst>
                    <a:gs pos="0">
                      <a:schemeClr val="tx1"/>
                    </a:gs>
                    <a:gs pos="100000">
                      <a:schemeClr val="tx1"/>
                    </a:gs>
                  </a:gsLst>
                  <a:lin ang="5400000" scaled="1"/>
                </a:gradFill>
              </a:defRPr>
            </a:lvl2pPr>
            <a:lvl3pPr marL="450850" indent="0">
              <a:buFont typeface="Wingdings" panose="05000000000000000000" pitchFamily="2" charset="2"/>
              <a:buNone/>
              <a:tabLst/>
              <a:defRPr sz="1600" b="0">
                <a:gradFill>
                  <a:gsLst>
                    <a:gs pos="0">
                      <a:schemeClr val="tx1"/>
                    </a:gs>
                    <a:gs pos="100000">
                      <a:schemeClr val="tx1"/>
                    </a:gs>
                  </a:gsLst>
                  <a:lin ang="5400000" scaled="1"/>
                </a:gradFill>
              </a:defRPr>
            </a:lvl3pPr>
            <a:lvl4pPr marL="652462" indent="0">
              <a:buFont typeface="Wingdings" panose="05000000000000000000" pitchFamily="2" charset="2"/>
              <a:buNone/>
              <a:defRPr sz="1400" b="0">
                <a:gradFill>
                  <a:gsLst>
                    <a:gs pos="0">
                      <a:schemeClr val="tx1"/>
                    </a:gs>
                    <a:gs pos="100000">
                      <a:schemeClr val="tx1"/>
                    </a:gs>
                  </a:gsLst>
                  <a:lin ang="5400000" scaled="1"/>
                </a:gradFill>
              </a:defRPr>
            </a:lvl4pPr>
            <a:lvl5pPr marL="854075" indent="0">
              <a:buFont typeface="Wingdings" panose="05000000000000000000" pitchFamily="2" charset="2"/>
              <a:buNone/>
              <a:tabLst/>
              <a:defRPr sz="1400" b="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150736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gradFill>
                  <a:gsLst>
                    <a:gs pos="0">
                      <a:schemeClr val="tx1"/>
                    </a:gs>
                    <a:gs pos="100000">
                      <a:schemeClr val="tx1"/>
                    </a:gs>
                  </a:gsLst>
                  <a:lin ang="54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gradFill>
                  <a:gsLst>
                    <a:gs pos="0">
                      <a:schemeClr val="tx1"/>
                    </a:gs>
                    <a:gs pos="100000">
                      <a:schemeClr val="tx1"/>
                    </a:gs>
                  </a:gsLst>
                  <a:lin ang="5400000" scaled="1"/>
                </a:gradFill>
              </a:defRPr>
            </a:lvl1pPr>
            <a:lvl2pPr marL="285750" indent="-125413">
              <a:defRPr lang="en-US" sz="1600" dirty="0">
                <a:gradFill>
                  <a:gsLst>
                    <a:gs pos="0">
                      <a:schemeClr val="tx1"/>
                    </a:gs>
                    <a:gs pos="100000">
                      <a:schemeClr val="tx1"/>
                    </a:gs>
                  </a:gsLst>
                  <a:lin ang="5400000" scaled="1"/>
                </a:gradFill>
              </a:defRPr>
            </a:lvl2pPr>
            <a:lvl3pPr marL="438150" indent="-133350">
              <a:defRPr lang="en-US" dirty="0">
                <a:gradFill>
                  <a:gsLst>
                    <a:gs pos="0">
                      <a:schemeClr val="tx1"/>
                    </a:gs>
                    <a:gs pos="100000">
                      <a:schemeClr val="tx1"/>
                    </a:gs>
                  </a:gsLst>
                  <a:lin ang="5400000" scaled="1"/>
                </a:gradFill>
              </a:defRPr>
            </a:lvl3pPr>
            <a:lvl4pPr marL="566738" indent="-114300">
              <a:defRPr lang="en-US" dirty="0">
                <a:gradFill>
                  <a:gsLst>
                    <a:gs pos="0">
                      <a:schemeClr val="tx1"/>
                    </a:gs>
                    <a:gs pos="100000">
                      <a:schemeClr val="tx1"/>
                    </a:gs>
                  </a:gsLst>
                  <a:lin ang="5400000" scaled="1"/>
                </a:gradFill>
              </a:defRPr>
            </a:lvl4pPr>
            <a:lvl5pPr marL="685800" indent="-109538">
              <a:defRPr lang="en-US" dirty="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gradFill>
                  <a:gsLst>
                    <a:gs pos="0">
                      <a:schemeClr val="tx1"/>
                    </a:gs>
                    <a:gs pos="100000">
                      <a:schemeClr val="tx1"/>
                    </a:gs>
                  </a:gsLst>
                  <a:lin ang="5400000" scaled="1"/>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gradFill>
                  <a:gsLst>
                    <a:gs pos="0">
                      <a:schemeClr val="tx1"/>
                    </a:gs>
                    <a:gs pos="100000">
                      <a:schemeClr val="tx1"/>
                    </a:gs>
                  </a:gsLst>
                  <a:lin ang="5400000" scaled="1"/>
                </a:gradFill>
              </a:defRPr>
            </a:lvl1pPr>
            <a:lvl2pPr marL="285750" indent="-125413">
              <a:defRPr lang="en-US" sz="1600" dirty="0">
                <a:gradFill>
                  <a:gsLst>
                    <a:gs pos="0">
                      <a:schemeClr val="tx1"/>
                    </a:gs>
                    <a:gs pos="100000">
                      <a:schemeClr val="tx1"/>
                    </a:gs>
                  </a:gsLst>
                  <a:lin ang="5400000" scaled="1"/>
                </a:gradFill>
              </a:defRPr>
            </a:lvl2pPr>
            <a:lvl3pPr marL="438150" indent="-133350">
              <a:defRPr lang="en-US" dirty="0">
                <a:gradFill>
                  <a:gsLst>
                    <a:gs pos="0">
                      <a:schemeClr val="tx1"/>
                    </a:gs>
                    <a:gs pos="100000">
                      <a:schemeClr val="tx1"/>
                    </a:gs>
                  </a:gsLst>
                  <a:lin ang="5400000" scaled="1"/>
                </a:gradFill>
              </a:defRPr>
            </a:lvl3pPr>
            <a:lvl4pPr marL="566738" indent="-114300">
              <a:defRPr lang="en-US" dirty="0">
                <a:gradFill>
                  <a:gsLst>
                    <a:gs pos="0">
                      <a:schemeClr val="tx1"/>
                    </a:gs>
                    <a:gs pos="100000">
                      <a:schemeClr val="tx1"/>
                    </a:gs>
                  </a:gsLst>
                  <a:lin ang="5400000" scaled="1"/>
                </a:gradFill>
              </a:defRPr>
            </a:lvl4pPr>
            <a:lvl5pPr marL="685800" indent="-109538">
              <a:defRPr lang="en-US" dirty="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gradFill>
                  <a:gsLst>
                    <a:gs pos="0">
                      <a:schemeClr val="tx1"/>
                    </a:gs>
                    <a:gs pos="100000">
                      <a:schemeClr val="tx1"/>
                    </a:gs>
                  </a:gsLst>
                  <a:lin ang="5400000" scaled="1"/>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gradFill>
                  <a:gsLst>
                    <a:gs pos="0">
                      <a:schemeClr val="tx1"/>
                    </a:gs>
                    <a:gs pos="100000">
                      <a:schemeClr val="tx1"/>
                    </a:gs>
                  </a:gsLst>
                  <a:lin ang="5400000" scaled="1"/>
                </a:gradFill>
              </a:defRPr>
            </a:lvl1pPr>
            <a:lvl2pPr marL="285750" indent="-125413">
              <a:defRPr lang="en-US" sz="1600" dirty="0">
                <a:gradFill>
                  <a:gsLst>
                    <a:gs pos="0">
                      <a:schemeClr val="tx1"/>
                    </a:gs>
                    <a:gs pos="100000">
                      <a:schemeClr val="tx1"/>
                    </a:gs>
                  </a:gsLst>
                  <a:lin ang="5400000" scaled="1"/>
                </a:gradFill>
              </a:defRPr>
            </a:lvl2pPr>
            <a:lvl3pPr marL="438150" indent="-133350">
              <a:defRPr lang="en-US" dirty="0">
                <a:gradFill>
                  <a:gsLst>
                    <a:gs pos="0">
                      <a:schemeClr val="tx1"/>
                    </a:gs>
                    <a:gs pos="100000">
                      <a:schemeClr val="tx1"/>
                    </a:gs>
                  </a:gsLst>
                  <a:lin ang="5400000" scaled="1"/>
                </a:gradFill>
              </a:defRPr>
            </a:lvl3pPr>
            <a:lvl4pPr marL="566738" indent="-114300">
              <a:defRPr lang="en-US" dirty="0">
                <a:gradFill>
                  <a:gsLst>
                    <a:gs pos="0">
                      <a:schemeClr val="tx1"/>
                    </a:gs>
                    <a:gs pos="100000">
                      <a:schemeClr val="tx1"/>
                    </a:gs>
                  </a:gsLst>
                  <a:lin ang="5400000" scaled="1"/>
                </a:gradFill>
              </a:defRPr>
            </a:lvl4pPr>
            <a:lvl5pPr marL="685800" indent="-109538">
              <a:defRPr lang="en-US" dirty="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gradFill>
                  <a:gsLst>
                    <a:gs pos="0">
                      <a:schemeClr val="tx1"/>
                    </a:gs>
                    <a:gs pos="100000">
                      <a:schemeClr val="tx1"/>
                    </a:gs>
                  </a:gsLst>
                  <a:lin ang="5400000" scaled="1"/>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gradFill>
                  <a:gsLst>
                    <a:gs pos="0">
                      <a:schemeClr val="tx1"/>
                    </a:gs>
                    <a:gs pos="100000">
                      <a:schemeClr val="tx1"/>
                    </a:gs>
                  </a:gsLst>
                  <a:lin ang="5400000" scaled="1"/>
                </a:gradFill>
              </a:defRPr>
            </a:lvl1pPr>
            <a:lvl2pPr marL="285750" indent="-125413">
              <a:defRPr lang="en-US" sz="1600" dirty="0">
                <a:gradFill>
                  <a:gsLst>
                    <a:gs pos="0">
                      <a:schemeClr val="tx1"/>
                    </a:gs>
                    <a:gs pos="100000">
                      <a:schemeClr val="tx1"/>
                    </a:gs>
                  </a:gsLst>
                  <a:lin ang="5400000" scaled="1"/>
                </a:gradFill>
              </a:defRPr>
            </a:lvl2pPr>
            <a:lvl3pPr marL="438150" indent="-133350">
              <a:defRPr lang="en-US" dirty="0">
                <a:gradFill>
                  <a:gsLst>
                    <a:gs pos="0">
                      <a:schemeClr val="tx1"/>
                    </a:gs>
                    <a:gs pos="100000">
                      <a:schemeClr val="tx1"/>
                    </a:gs>
                  </a:gsLst>
                  <a:lin ang="5400000" scaled="1"/>
                </a:gradFill>
              </a:defRPr>
            </a:lvl3pPr>
            <a:lvl4pPr marL="566738" indent="-114300">
              <a:defRPr lang="en-US" dirty="0">
                <a:gradFill>
                  <a:gsLst>
                    <a:gs pos="0">
                      <a:schemeClr val="tx1"/>
                    </a:gs>
                    <a:gs pos="100000">
                      <a:schemeClr val="tx1"/>
                    </a:gs>
                  </a:gsLst>
                  <a:lin ang="5400000" scaled="1"/>
                </a:gradFill>
              </a:defRPr>
            </a:lvl4pPr>
            <a:lvl5pPr marL="685800" indent="-109538">
              <a:defRPr lang="en-US" dirty="0">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0579173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60543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0">
                      <a:schemeClr val="tx1"/>
                    </a:gs>
                    <a:gs pos="100000">
                      <a:schemeClr val="tx1"/>
                    </a:gs>
                  </a:gsLst>
                  <a:lin ang="5400000" scaled="1"/>
                </a:gradFill>
              </a:defRPr>
            </a:lvl1pPr>
            <a:lvl2pPr marL="228600" indent="0">
              <a:buNone/>
              <a:defRPr>
                <a:gradFill>
                  <a:gsLst>
                    <a:gs pos="0">
                      <a:schemeClr val="tx1"/>
                    </a:gs>
                    <a:gs pos="100000">
                      <a:schemeClr val="tx1"/>
                    </a:gs>
                  </a:gsLst>
                  <a:lin ang="5400000" scaled="1"/>
                </a:gradFill>
              </a:defRPr>
            </a:lvl2pPr>
            <a:lvl3pPr marL="457200" indent="0">
              <a:buNone/>
              <a:defRPr>
                <a:gradFill>
                  <a:gsLst>
                    <a:gs pos="0">
                      <a:schemeClr val="tx1"/>
                    </a:gs>
                    <a:gs pos="100000">
                      <a:schemeClr val="tx1"/>
                    </a:gs>
                  </a:gsLst>
                  <a:lin ang="5400000" scaled="1"/>
                </a:gradFill>
              </a:defRPr>
            </a:lvl3pPr>
            <a:lvl4pPr marL="685800" indent="0">
              <a:buNone/>
              <a:defRPr>
                <a:gradFill>
                  <a:gsLst>
                    <a:gs pos="0">
                      <a:schemeClr val="tx1"/>
                    </a:gs>
                    <a:gs pos="100000">
                      <a:schemeClr val="tx1"/>
                    </a:gs>
                  </a:gsLst>
                  <a:lin ang="5400000" scaled="1"/>
                </a:gradFill>
              </a:defRPr>
            </a:lvl4pPr>
            <a:lvl5pPr marL="914400" indent="0">
              <a:buNone/>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856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31199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634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768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375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74534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3072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008180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87017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4599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19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1904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934352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752880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28162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655485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169445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904112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7.xml"/><Relationship Id="rId21" Type="http://schemas.openxmlformats.org/officeDocument/2006/relationships/slideLayout" Target="../slideLayouts/slideLayout92.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63" Type="http://schemas.openxmlformats.org/officeDocument/2006/relationships/slideLayout" Target="../slideLayouts/slideLayout134.xml"/><Relationship Id="rId68" Type="http://schemas.openxmlformats.org/officeDocument/2006/relationships/slideLayout" Target="../slideLayouts/slideLayout13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3" Type="http://schemas.openxmlformats.org/officeDocument/2006/relationships/slideLayout" Target="../slideLayouts/slideLayout124.xml"/><Relationship Id="rId58" Type="http://schemas.openxmlformats.org/officeDocument/2006/relationships/slideLayout" Target="../slideLayouts/slideLayout129.xml"/><Relationship Id="rId66" Type="http://schemas.openxmlformats.org/officeDocument/2006/relationships/slideLayout" Target="../slideLayouts/slideLayout137.xml"/><Relationship Id="rId74" Type="http://schemas.openxmlformats.org/officeDocument/2006/relationships/image" Target="../media/image1.emf"/><Relationship Id="rId5" Type="http://schemas.openxmlformats.org/officeDocument/2006/relationships/slideLayout" Target="../slideLayouts/slideLayout76.xml"/><Relationship Id="rId61" Type="http://schemas.openxmlformats.org/officeDocument/2006/relationships/slideLayout" Target="../slideLayouts/slideLayout132.xml"/><Relationship Id="rId19" Type="http://schemas.openxmlformats.org/officeDocument/2006/relationships/slideLayout" Target="../slideLayouts/slideLayout9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56" Type="http://schemas.openxmlformats.org/officeDocument/2006/relationships/slideLayout" Target="../slideLayouts/slideLayout127.xml"/><Relationship Id="rId64" Type="http://schemas.openxmlformats.org/officeDocument/2006/relationships/slideLayout" Target="../slideLayouts/slideLayout135.xml"/><Relationship Id="rId69" Type="http://schemas.openxmlformats.org/officeDocument/2006/relationships/slideLayout" Target="../slideLayouts/slideLayout140.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72" Type="http://schemas.openxmlformats.org/officeDocument/2006/relationships/slideLayout" Target="../slideLayouts/slideLayout143.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59" Type="http://schemas.openxmlformats.org/officeDocument/2006/relationships/slideLayout" Target="../slideLayouts/slideLayout130.xml"/><Relationship Id="rId67" Type="http://schemas.openxmlformats.org/officeDocument/2006/relationships/slideLayout" Target="../slideLayouts/slideLayout138.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54" Type="http://schemas.openxmlformats.org/officeDocument/2006/relationships/slideLayout" Target="../slideLayouts/slideLayout125.xml"/><Relationship Id="rId62" Type="http://schemas.openxmlformats.org/officeDocument/2006/relationships/slideLayout" Target="../slideLayouts/slideLayout133.xml"/><Relationship Id="rId70" Type="http://schemas.openxmlformats.org/officeDocument/2006/relationships/slideLayout" Target="../slideLayouts/slideLayout14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57" Type="http://schemas.openxmlformats.org/officeDocument/2006/relationships/slideLayout" Target="../slideLayouts/slideLayout128.xml"/><Relationship Id="rId10" Type="http://schemas.openxmlformats.org/officeDocument/2006/relationships/slideLayout" Target="../slideLayouts/slideLayout81.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slideLayout" Target="../slideLayouts/slideLayout123.xml"/><Relationship Id="rId60" Type="http://schemas.openxmlformats.org/officeDocument/2006/relationships/slideLayout" Target="../slideLayouts/slideLayout131.xml"/><Relationship Id="rId65" Type="http://schemas.openxmlformats.org/officeDocument/2006/relationships/slideLayout" Target="../slideLayouts/slideLayout136.xml"/><Relationship Id="rId73" Type="http://schemas.openxmlformats.org/officeDocument/2006/relationships/theme" Target="../theme/theme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9" Type="http://schemas.openxmlformats.org/officeDocument/2006/relationships/slideLayout" Target="../slideLayouts/slideLayout110.xml"/><Relationship Id="rId34" Type="http://schemas.openxmlformats.org/officeDocument/2006/relationships/slideLayout" Target="../slideLayouts/slideLayout105.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7" Type="http://schemas.openxmlformats.org/officeDocument/2006/relationships/slideLayout" Target="../slideLayouts/slideLayout78.xml"/><Relationship Id="rId71"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77402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30" r:id="rId69"/>
    <p:sldLayoutId id="2147483732" r:id="rId70"/>
    <p:sldLayoutId id="2147483909"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355658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 id="2147483817" r:id="rId62"/>
    <p:sldLayoutId id="2147483818" r:id="rId63"/>
    <p:sldLayoutId id="2147483819" r:id="rId64"/>
    <p:sldLayoutId id="2147483820" r:id="rId65"/>
    <p:sldLayoutId id="2147483821" r:id="rId66"/>
    <p:sldLayoutId id="2147483822" r:id="rId67"/>
    <p:sldLayoutId id="2147483823" r:id="rId68"/>
    <p:sldLayoutId id="2147483824" r:id="rId69"/>
    <p:sldLayoutId id="2147483825" r:id="rId70"/>
    <p:sldLayoutId id="2147483826" r:id="rId71"/>
    <p:sldLayoutId id="2147483827"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offers/sentinel-microsoft-365-offer/"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7.jpeg"/><Relationship Id="rId5" Type="http://schemas.openxmlformats.org/officeDocument/2006/relationships/hyperlink" Target="https://gearup.microsoft.com/download/a360c5b4-ad43-4a64-a032-05d82fa6a6f5" TargetMode="External"/><Relationship Id="rId4" Type="http://schemas.openxmlformats.org/officeDocument/2006/relationships/hyperlink" Target="https://aka.ms/m365-sentinel-off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3" Type="http://schemas.openxmlformats.org/officeDocument/2006/relationships/hyperlink" Target="https://microsoft.sharepoint.com/:p:/r/teams/BD360Documentation/_layouts/15/Doc.aspx?sourcedoc=%7BB2D3A15C-D5F3-4A90-8039-D3CEE05B43BF%7D&amp;file=3653783490BD%20Portal%20101%20July%2023rd%20forward.pptx&amp;action=edit&amp;mobileredirect=true"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hyperlink" Target="https://microsoft.sharepoint.com/teams/BD360Documentation/Shared%20Documents/Forms/AllItems.aspx?id=%2Fteams%2FBD360Documentation%2FShared%20Documents%2FBusiness%20Desk%20Request%20Process%2Emp4&amp;parent=%2Fteams%2FBD360Documentation%2FShared%20Documen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5.xml.rels><?xml version="1.0" encoding="UTF-8" standalone="yes"?>
<Relationships xmlns="http://schemas.openxmlformats.org/package/2006/relationships"><Relationship Id="rId8" Type="http://schemas.openxmlformats.org/officeDocument/2006/relationships/hyperlink" Target="https://microsoft.sharepoint.com/:p:/t/Sentinel100/ERHEgYuy8llDoSPk9fDE_2UBWxaqNfYwVh7Evb8bvdksxw?e=CiatOO" TargetMode="External"/><Relationship Id="rId3" Type="http://schemas.openxmlformats.org/officeDocument/2006/relationships/image" Target="../media/image49.jpeg"/><Relationship Id="rId7" Type="http://schemas.openxmlformats.org/officeDocument/2006/relationships/hyperlink" Target="https://aka.ms/sentinel-billing-docs"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hyperlink" Target="https://vc.transform.microsoft.com/" TargetMode="External"/><Relationship Id="rId5" Type="http://schemas.openxmlformats.org/officeDocument/2006/relationships/hyperlink" Target="https://gearup.microsoft.com/download/af2b9699-03d5-43e1-a088-94e9e465fd8c" TargetMode="External"/><Relationship Id="rId4" Type="http://schemas.openxmlformats.org/officeDocument/2006/relationships/image" Target="../media/image50.png"/><Relationship Id="rId9" Type="http://schemas.openxmlformats.org/officeDocument/2006/relationships/hyperlink" Target="https://aka.ms/sentinel-tei-repor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hyperlink" Target="https://vc.transform.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54.wmf"/><Relationship Id="rId5" Type="http://schemas.openxmlformats.org/officeDocument/2006/relationships/oleObject" Target="../embeddings/oleObject1.bin"/><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ka.ms/sentinel-billing-docs" TargetMode="Externa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earup.microsoft.com/resources/azure-sentinel" TargetMode="Externa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pricing/details/azure-sentinel/"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hyperlink" Target="https://azure.microsoft.com/en-us/services/azure-sentinel/#overvie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pricing/details/monitor/" TargetMode="External"/><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hyperlink" Target="https://azure.microsoft.com/en-us/pricing/details/databricks/" TargetMode="External"/><Relationship Id="rId5" Type="http://schemas.openxmlformats.org/officeDocument/2006/relationships/hyperlink" Target="https://azure.microsoft.com/en-us/pricing/details/machine-learning-studio/" TargetMode="External"/><Relationship Id="rId4" Type="http://schemas.openxmlformats.org/officeDocument/2006/relationships/hyperlink" Target="https://azure.microsoft.com/en-us/pricing/details/logic-app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9154" y="2778363"/>
            <a:ext cx="4743154" cy="2031325"/>
          </a:xfrm>
        </p:spPr>
        <p:txBody>
          <a:bodyPr/>
          <a:lstStyle/>
          <a:p>
            <a:r>
              <a:rPr lang="en-US" dirty="0"/>
              <a:t>Understanding Microsoft Sentinel Pricing</a:t>
            </a:r>
            <a:br>
              <a:rPr lang="en-US" dirty="0"/>
            </a:br>
            <a:endParaRPr lang="en-US" sz="2400" dirty="0"/>
          </a:p>
        </p:txBody>
      </p:sp>
      <p:sp>
        <p:nvSpPr>
          <p:cNvPr id="5" name="Text Placeholder 4">
            <a:extLst>
              <a:ext uri="{FF2B5EF4-FFF2-40B4-BE49-F238E27FC236}">
                <a16:creationId xmlns:a16="http://schemas.microsoft.com/office/drawing/2014/main" id="{F1E65211-E83C-41EA-99F5-621603C5E5B2}"/>
              </a:ext>
            </a:extLst>
          </p:cNvPr>
          <p:cNvSpPr>
            <a:spLocks noGrp="1"/>
          </p:cNvSpPr>
          <p:nvPr>
            <p:ph type="body" sz="quarter" idx="12"/>
          </p:nvPr>
        </p:nvSpPr>
        <p:spPr>
          <a:xfrm>
            <a:off x="649154" y="4809688"/>
            <a:ext cx="4164583" cy="307777"/>
          </a:xfrm>
        </p:spPr>
        <p:txBody>
          <a:bodyPr/>
          <a:lstStyle/>
          <a:p>
            <a:r>
              <a:rPr lang="en-US" sz="2000" dirty="0"/>
              <a:t>Feb 2022 update</a:t>
            </a:r>
            <a:endParaRPr lang="en-US" dirty="0"/>
          </a:p>
        </p:txBody>
      </p:sp>
    </p:spTree>
    <p:extLst>
      <p:ext uri="{BB962C8B-B14F-4D97-AF65-F5344CB8AC3E}">
        <p14:creationId xmlns:p14="http://schemas.microsoft.com/office/powerpoint/2010/main" val="2669305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FFEC-25A0-43C9-B0A9-2B2CACBE2391}"/>
              </a:ext>
            </a:extLst>
          </p:cNvPr>
          <p:cNvSpPr>
            <a:spLocks noGrp="1"/>
          </p:cNvSpPr>
          <p:nvPr>
            <p:ph type="title"/>
          </p:nvPr>
        </p:nvSpPr>
        <p:spPr>
          <a:xfrm>
            <a:off x="588263" y="457200"/>
            <a:ext cx="11018520" cy="1107996"/>
          </a:xfrm>
        </p:spPr>
        <p:txBody>
          <a:bodyPr/>
          <a:lstStyle/>
          <a:p>
            <a:pPr marL="517525" indent="-517525"/>
            <a:r>
              <a:rPr lang="en-US" b="1" dirty="0">
                <a:solidFill>
                  <a:schemeClr val="accent1"/>
                </a:solidFill>
                <a:latin typeface="+mn-lt"/>
                <a:cs typeface="+mn-cs"/>
              </a:rPr>
              <a:t>2. </a:t>
            </a:r>
            <a:r>
              <a:rPr lang="en-US" dirty="0"/>
              <a:t>Microsoft Sentinel benefit for Microsoft 365 E5, A5, F5 and G5* customers </a:t>
            </a:r>
          </a:p>
        </p:txBody>
      </p:sp>
      <p:sp>
        <p:nvSpPr>
          <p:cNvPr id="3" name="Content Placeholder 2">
            <a:extLst>
              <a:ext uri="{FF2B5EF4-FFF2-40B4-BE49-F238E27FC236}">
                <a16:creationId xmlns:a16="http://schemas.microsoft.com/office/drawing/2014/main" id="{F9480E27-8ACC-4859-B3CF-CB8AC019155D}"/>
              </a:ext>
            </a:extLst>
          </p:cNvPr>
          <p:cNvSpPr>
            <a:spLocks noGrp="1"/>
          </p:cNvSpPr>
          <p:nvPr>
            <p:ph idx="4294967295"/>
          </p:nvPr>
        </p:nvSpPr>
        <p:spPr>
          <a:xfrm>
            <a:off x="588263" y="2030877"/>
            <a:ext cx="5414972" cy="2344063"/>
          </a:xfrm>
        </p:spPr>
        <p:txBody>
          <a:bodyPr vert="horz" wrap="square" lIns="0" tIns="0" rIns="0" bIns="0" rtlCol="0" anchor="ctr" anchorCtr="0">
            <a:noAutofit/>
          </a:bodyPr>
          <a:lstStyle/>
          <a:p>
            <a:pPr defTabSz="932472" fontAlgn="base">
              <a:spcBef>
                <a:spcPct val="0"/>
              </a:spcBef>
              <a:spcAft>
                <a:spcPts val="1200"/>
              </a:spcAft>
              <a:buClr>
                <a:schemeClr val="tx1"/>
              </a:buClr>
              <a:buSzTx/>
              <a:buFont typeface="Arial" panose="020B0604020202020204" pitchFamily="34" charset="0"/>
              <a:buChar char="•"/>
              <a:defRPr/>
            </a:pPr>
            <a:r>
              <a:rPr lang="en-US" sz="1600" dirty="0">
                <a:solidFill>
                  <a:schemeClr val="accent1"/>
                </a:solidFill>
                <a:latin typeface="+mj-lt"/>
                <a:hlinkClick r:id="rId3">
                  <a:extLst>
                    <a:ext uri="{A12FA001-AC4F-418D-AE19-62706E023703}">
                      <ahyp:hlinkClr xmlns:ahyp="http://schemas.microsoft.com/office/drawing/2018/hyperlinkcolor" val="tx"/>
                    </a:ext>
                  </a:extLst>
                </a:hlinkClick>
              </a:rPr>
              <a:t>Save up to US2200/month</a:t>
            </a:r>
            <a:r>
              <a:rPr lang="en-US" sz="1600" dirty="0">
                <a:solidFill>
                  <a:schemeClr val="accent1"/>
                </a:solidFill>
                <a:latin typeface="+mj-lt"/>
              </a:rPr>
              <a:t> </a:t>
            </a:r>
            <a:r>
              <a:rPr lang="en-US" sz="1600" dirty="0">
                <a:latin typeface="+mj-lt"/>
              </a:rPr>
              <a:t>on a typical 3,500 seat deployment of Microsoft 365 E5 with up to 5MB per user/day of free data ingestion into Microsoft Sentinel</a:t>
            </a:r>
          </a:p>
          <a:p>
            <a:pPr defTabSz="932472" fontAlgn="base">
              <a:spcBef>
                <a:spcPct val="0"/>
              </a:spcBef>
              <a:spcAft>
                <a:spcPts val="1200"/>
              </a:spcAft>
              <a:buFont typeface="Arial" panose="020B0604020202020204" pitchFamily="34" charset="0"/>
              <a:buChar char="•"/>
            </a:pPr>
            <a:r>
              <a:rPr lang="en-US" sz="1600" b="1" dirty="0"/>
              <a:t>Applied automatically </a:t>
            </a:r>
            <a:r>
              <a:rPr lang="en-US" sz="1600" dirty="0">
                <a:latin typeface="+mj-lt"/>
              </a:rPr>
              <a:t>at the end of the month – no enrollment or nomination process</a:t>
            </a:r>
          </a:p>
          <a:p>
            <a:pPr defTabSz="932472" fontAlgn="base">
              <a:spcBef>
                <a:spcPct val="0"/>
              </a:spcBef>
              <a:spcAft>
                <a:spcPts val="1200"/>
              </a:spcAft>
              <a:buFont typeface="Arial" panose="020B0604020202020204" pitchFamily="34" charset="0"/>
              <a:buChar char="•"/>
            </a:pPr>
            <a:r>
              <a:rPr lang="en-US" sz="1600" b="1" dirty="0"/>
              <a:t>Eligibility: </a:t>
            </a:r>
            <a:r>
              <a:rPr lang="en-US" sz="1600" dirty="0">
                <a:latin typeface="+mj-lt"/>
              </a:rPr>
              <a:t>Microsoft 365 E5, A5, F5 and G5* or</a:t>
            </a:r>
            <a:br>
              <a:rPr lang="en-US" sz="1600" dirty="0">
                <a:latin typeface="+mj-lt"/>
              </a:rPr>
            </a:br>
            <a:r>
              <a:rPr lang="en-US" sz="1600" dirty="0">
                <a:latin typeface="+mj-lt"/>
              </a:rPr>
              <a:t> Microsoft 365 E5, A5, F5 and G5* security customers </a:t>
            </a:r>
          </a:p>
        </p:txBody>
      </p:sp>
      <p:sp>
        <p:nvSpPr>
          <p:cNvPr id="15" name="Graphic 9">
            <a:extLst>
              <a:ext uri="{FF2B5EF4-FFF2-40B4-BE49-F238E27FC236}">
                <a16:creationId xmlns:a16="http://schemas.microsoft.com/office/drawing/2014/main" id="{05870B77-93C5-4349-80E2-81A2A0B1BF9D}"/>
              </a:ext>
              <a:ext uri="{C183D7F6-B498-43B3-948B-1728B52AA6E4}">
                <adec:decorative xmlns:adec="http://schemas.microsoft.com/office/drawing/2017/decorative" val="1"/>
              </a:ext>
            </a:extLst>
          </p:cNvPr>
          <p:cNvSpPr/>
          <p:nvPr/>
        </p:nvSpPr>
        <p:spPr>
          <a:xfrm flipH="1">
            <a:off x="-467720" y="4667963"/>
            <a:ext cx="12649007" cy="464026"/>
          </a:xfrm>
          <a:custGeom>
            <a:avLst/>
            <a:gdLst>
              <a:gd name="connsiteX0" fmla="*/ -11 w 12179774"/>
              <a:gd name="connsiteY0" fmla="*/ 513 h 464026"/>
              <a:gd name="connsiteX1" fmla="*/ 4343774 w 12179774"/>
              <a:gd name="connsiteY1" fmla="*/ 513 h 464026"/>
              <a:gd name="connsiteX2" fmla="*/ 4575787 w 12179774"/>
              <a:gd name="connsiteY2" fmla="*/ 232526 h 464026"/>
              <a:gd name="connsiteX3" fmla="*/ 4575787 w 12179774"/>
              <a:gd name="connsiteY3" fmla="*/ 232526 h 464026"/>
              <a:gd name="connsiteX4" fmla="*/ 4807801 w 12179774"/>
              <a:gd name="connsiteY4" fmla="*/ 464539 h 464026"/>
              <a:gd name="connsiteX5" fmla="*/ 12179764 w 12179774"/>
              <a:gd name="connsiteY5" fmla="*/ 464539 h 464026"/>
              <a:gd name="connsiteX0" fmla="*/ 0 w 12576817"/>
              <a:gd name="connsiteY0" fmla="*/ 0 h 464026"/>
              <a:gd name="connsiteX1" fmla="*/ 4343785 w 12576817"/>
              <a:gd name="connsiteY1" fmla="*/ 0 h 464026"/>
              <a:gd name="connsiteX2" fmla="*/ 4575798 w 12576817"/>
              <a:gd name="connsiteY2" fmla="*/ 232013 h 464026"/>
              <a:gd name="connsiteX3" fmla="*/ 4575798 w 12576817"/>
              <a:gd name="connsiteY3" fmla="*/ 232013 h 464026"/>
              <a:gd name="connsiteX4" fmla="*/ 4807812 w 12576817"/>
              <a:gd name="connsiteY4" fmla="*/ 464026 h 464026"/>
              <a:gd name="connsiteX5" fmla="*/ 12576817 w 12576817"/>
              <a:gd name="connsiteY5" fmla="*/ 464026 h 464026"/>
              <a:gd name="connsiteX0" fmla="*/ 0 w 12649007"/>
              <a:gd name="connsiteY0" fmla="*/ 0 h 464026"/>
              <a:gd name="connsiteX1" fmla="*/ 4343785 w 12649007"/>
              <a:gd name="connsiteY1" fmla="*/ 0 h 464026"/>
              <a:gd name="connsiteX2" fmla="*/ 4575798 w 12649007"/>
              <a:gd name="connsiteY2" fmla="*/ 232013 h 464026"/>
              <a:gd name="connsiteX3" fmla="*/ 4575798 w 12649007"/>
              <a:gd name="connsiteY3" fmla="*/ 232013 h 464026"/>
              <a:gd name="connsiteX4" fmla="*/ 4807812 w 12649007"/>
              <a:gd name="connsiteY4" fmla="*/ 464026 h 464026"/>
              <a:gd name="connsiteX5" fmla="*/ 12649007 w 12649007"/>
              <a:gd name="connsiteY5" fmla="*/ 464026 h 46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9007" h="464026">
                <a:moveTo>
                  <a:pt x="0" y="0"/>
                </a:moveTo>
                <a:lnTo>
                  <a:pt x="4343785" y="0"/>
                </a:lnTo>
                <a:cubicBezTo>
                  <a:pt x="4471933" y="0"/>
                  <a:pt x="4575798" y="103864"/>
                  <a:pt x="4575798" y="232013"/>
                </a:cubicBezTo>
                <a:lnTo>
                  <a:pt x="4575798" y="232013"/>
                </a:lnTo>
                <a:cubicBezTo>
                  <a:pt x="4575798" y="360161"/>
                  <a:pt x="4679663" y="464026"/>
                  <a:pt x="4807812" y="464026"/>
                </a:cubicBezTo>
                <a:lnTo>
                  <a:pt x="12649007" y="464026"/>
                </a:lnTo>
              </a:path>
            </a:pathLst>
          </a:custGeom>
          <a:noFill/>
          <a:ln w="508000" cap="flat">
            <a:solidFill>
              <a:srgbClr val="E6E6E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62DC7F90-22EA-4AA9-AFBB-F436FFEDCF26}"/>
              </a:ext>
            </a:extLst>
          </p:cNvPr>
          <p:cNvSpPr txBox="1"/>
          <p:nvPr/>
        </p:nvSpPr>
        <p:spPr>
          <a:xfrm>
            <a:off x="588263" y="4976474"/>
            <a:ext cx="6074903" cy="312103"/>
          </a:xfrm>
          <a:prstGeom prst="rect">
            <a:avLst/>
          </a:prstGeom>
          <a:noFill/>
        </p:spPr>
        <p:txBody>
          <a:bodyPr wrap="square" lIns="0" tIns="0" rIns="0" bIns="0" numCol="2" rtlCol="0" anchor="ctr" anchorCtr="0">
            <a:noAutofit/>
          </a:bodyPr>
          <a:lstStyle/>
          <a:p>
            <a:r>
              <a:rPr lang="en-US" sz="1200" dirty="0">
                <a:solidFill>
                  <a:srgbClr val="006EC2"/>
                </a:solidFill>
                <a:latin typeface="+mj-lt"/>
                <a:hlinkClick r:id="rId4">
                  <a:extLst>
                    <a:ext uri="{A12FA001-AC4F-418D-AE19-62706E023703}">
                      <ahyp:hlinkClr xmlns:ahyp="http://schemas.microsoft.com/office/drawing/2018/hyperlinkcolor" val="tx"/>
                    </a:ext>
                  </a:extLst>
                </a:hlinkClick>
              </a:rPr>
              <a:t>https://aka.ms/m365-sentinel-offer</a:t>
            </a:r>
            <a:endParaRPr lang="en-US" sz="1200" dirty="0">
              <a:solidFill>
                <a:srgbClr val="006EC2"/>
              </a:solidFill>
              <a:latin typeface="+mj-lt"/>
            </a:endParaRPr>
          </a:p>
          <a:p>
            <a:r>
              <a:rPr lang="en-US" sz="1200" dirty="0">
                <a:solidFill>
                  <a:srgbClr val="006EC2"/>
                </a:solidFill>
                <a:latin typeface="+mj-lt"/>
                <a:hlinkClick r:id="rId5">
                  <a:extLst>
                    <a:ext uri="{A12FA001-AC4F-418D-AE19-62706E023703}">
                      <ahyp:hlinkClr xmlns:ahyp="http://schemas.microsoft.com/office/drawing/2018/hyperlinkcolor" val="tx"/>
                    </a:ext>
                  </a:extLst>
                </a:hlinkClick>
              </a:rPr>
              <a:t>Internal FAQ </a:t>
            </a:r>
            <a:r>
              <a:rPr lang="en-US" sz="1200" dirty="0">
                <a:latin typeface="+mj-lt"/>
              </a:rPr>
              <a:t>on </a:t>
            </a:r>
            <a:r>
              <a:rPr lang="en-US" sz="1200" b="1" dirty="0">
                <a:latin typeface="+mj-lt"/>
              </a:rPr>
              <a:t>GearUp</a:t>
            </a:r>
          </a:p>
        </p:txBody>
      </p:sp>
      <p:sp>
        <p:nvSpPr>
          <p:cNvPr id="16" name="Freeform: Shape 15">
            <a:extLst>
              <a:ext uri="{FF2B5EF4-FFF2-40B4-BE49-F238E27FC236}">
                <a16:creationId xmlns:a16="http://schemas.microsoft.com/office/drawing/2014/main" id="{2D70E858-FD82-4787-8FBF-4C4FA4B0F4A3}"/>
              </a:ext>
              <a:ext uri="{C183D7F6-B498-43B3-948B-1728B52AA6E4}">
                <adec:decorative xmlns:adec="http://schemas.microsoft.com/office/drawing/2017/decorative" val="1"/>
              </a:ext>
            </a:extLst>
          </p:cNvPr>
          <p:cNvSpPr/>
          <p:nvPr/>
        </p:nvSpPr>
        <p:spPr>
          <a:xfrm flipH="1">
            <a:off x="7956801" y="1513922"/>
            <a:ext cx="4235198" cy="4035156"/>
          </a:xfrm>
          <a:custGeom>
            <a:avLst/>
            <a:gdLst>
              <a:gd name="connsiteX0" fmla="*/ 0 w 4364897"/>
              <a:gd name="connsiteY0" fmla="*/ 4 h 4158729"/>
              <a:gd name="connsiteX1" fmla="*/ 2285487 w 4364897"/>
              <a:gd name="connsiteY1" fmla="*/ 4 h 4158729"/>
              <a:gd name="connsiteX2" fmla="*/ 3095172 w 4364897"/>
              <a:gd name="connsiteY2" fmla="*/ 163794 h 4158729"/>
              <a:gd name="connsiteX3" fmla="*/ 3755858 w 4364897"/>
              <a:gd name="connsiteY3" fmla="*/ 609045 h 4158729"/>
              <a:gd name="connsiteX4" fmla="*/ 4201105 w 4364897"/>
              <a:gd name="connsiteY4" fmla="*/ 1269675 h 4158729"/>
              <a:gd name="connsiteX5" fmla="*/ 4364895 w 4364897"/>
              <a:gd name="connsiteY5" fmla="*/ 2079365 h 4158729"/>
              <a:gd name="connsiteX6" fmla="*/ 4201105 w 4364897"/>
              <a:gd name="connsiteY6" fmla="*/ 2889054 h 4158729"/>
              <a:gd name="connsiteX7" fmla="*/ 3755858 w 4364897"/>
              <a:gd name="connsiteY7" fmla="*/ 3549686 h 4158729"/>
              <a:gd name="connsiteX8" fmla="*/ 3095172 w 4364897"/>
              <a:gd name="connsiteY8" fmla="*/ 3994935 h 4158729"/>
              <a:gd name="connsiteX9" fmla="*/ 2285487 w 4364897"/>
              <a:gd name="connsiteY9" fmla="*/ 4158726 h 4158729"/>
              <a:gd name="connsiteX10" fmla="*/ 0 w 4364897"/>
              <a:gd name="connsiteY10" fmla="*/ 4158726 h 4158729"/>
              <a:gd name="connsiteX11" fmla="*/ 0 w 4364897"/>
              <a:gd name="connsiteY11" fmla="*/ 2294746 h 4158729"/>
              <a:gd name="connsiteX12" fmla="*/ 2285487 w 4364897"/>
              <a:gd name="connsiteY12" fmla="*/ 2294746 h 4158729"/>
              <a:gd name="connsiteX13" fmla="*/ 2500926 w 4364897"/>
              <a:gd name="connsiteY13" fmla="*/ 2079365 h 4158729"/>
              <a:gd name="connsiteX14" fmla="*/ 2285487 w 4364897"/>
              <a:gd name="connsiteY14" fmla="*/ 1863985 h 4158729"/>
              <a:gd name="connsiteX15" fmla="*/ 0 w 4364897"/>
              <a:gd name="connsiteY15" fmla="*/ 1863985 h 415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4897" h="4158729">
                <a:moveTo>
                  <a:pt x="0" y="4"/>
                </a:moveTo>
                <a:lnTo>
                  <a:pt x="2285487" y="4"/>
                </a:lnTo>
                <a:cubicBezTo>
                  <a:pt x="2563637" y="-477"/>
                  <a:pt x="2839026" y="55262"/>
                  <a:pt x="3095172" y="163794"/>
                </a:cubicBezTo>
                <a:cubicBezTo>
                  <a:pt x="3342117" y="268057"/>
                  <a:pt x="3566513" y="419279"/>
                  <a:pt x="3755858" y="609045"/>
                </a:cubicBezTo>
                <a:cubicBezTo>
                  <a:pt x="3945623" y="798389"/>
                  <a:pt x="4096844" y="1022729"/>
                  <a:pt x="4201105" y="1269675"/>
                </a:cubicBezTo>
                <a:cubicBezTo>
                  <a:pt x="4309576" y="1525823"/>
                  <a:pt x="4365315" y="1801211"/>
                  <a:pt x="4364895" y="2079365"/>
                </a:cubicBezTo>
                <a:cubicBezTo>
                  <a:pt x="4365315" y="2357519"/>
                  <a:pt x="4309576" y="2632908"/>
                  <a:pt x="4201105" y="2889054"/>
                </a:cubicBezTo>
                <a:cubicBezTo>
                  <a:pt x="4096844" y="3136002"/>
                  <a:pt x="3945623" y="3360341"/>
                  <a:pt x="3755858" y="3549686"/>
                </a:cubicBezTo>
                <a:cubicBezTo>
                  <a:pt x="3566513" y="3739450"/>
                  <a:pt x="3342117" y="3890674"/>
                  <a:pt x="3095172" y="3994935"/>
                </a:cubicBezTo>
                <a:cubicBezTo>
                  <a:pt x="2839026" y="4103467"/>
                  <a:pt x="2563637" y="4159206"/>
                  <a:pt x="2285487" y="4158726"/>
                </a:cubicBezTo>
                <a:lnTo>
                  <a:pt x="0" y="4158726"/>
                </a:lnTo>
                <a:lnTo>
                  <a:pt x="0" y="2294746"/>
                </a:lnTo>
                <a:lnTo>
                  <a:pt x="2285487" y="2294746"/>
                </a:lnTo>
                <a:cubicBezTo>
                  <a:pt x="2404419" y="2294625"/>
                  <a:pt x="2500805" y="2198300"/>
                  <a:pt x="2500926" y="2079365"/>
                </a:cubicBezTo>
                <a:cubicBezTo>
                  <a:pt x="2500805" y="1960431"/>
                  <a:pt x="2404419" y="1864105"/>
                  <a:pt x="2285487" y="1863985"/>
                </a:cubicBezTo>
                <a:lnTo>
                  <a:pt x="0" y="1863985"/>
                </a:lnTo>
                <a:close/>
              </a:path>
            </a:pathLst>
          </a:custGeom>
          <a:blipFill dpi="0" rotWithShape="0">
            <a:blip r:embed="rId6"/>
            <a:srcRect/>
            <a:stretch>
              <a:fillRect l="-37254" t="-41643" r="-67973" b="-1921"/>
            </a:stretch>
          </a:blipFill>
          <a:ln w="430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Top Corners Rounded 10">
            <a:extLst>
              <a:ext uri="{FF2B5EF4-FFF2-40B4-BE49-F238E27FC236}">
                <a16:creationId xmlns:a16="http://schemas.microsoft.com/office/drawing/2014/main" id="{1B7D53E5-A704-4538-982C-55C55583CDA3}"/>
              </a:ext>
            </a:extLst>
          </p:cNvPr>
          <p:cNvSpPr/>
          <p:nvPr/>
        </p:nvSpPr>
        <p:spPr bwMode="auto">
          <a:xfrm>
            <a:off x="7030908" y="3907995"/>
            <a:ext cx="4411013" cy="2103120"/>
          </a:xfrm>
          <a:prstGeom prst="round2SameRect">
            <a:avLst>
              <a:gd name="adj1" fmla="val 13105"/>
              <a:gd name="adj2" fmla="val 8074"/>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ea typeface="Segoe UI" pitchFamily="34" charset="0"/>
                <a:cs typeface="Segoe UI" pitchFamily="34" charset="0"/>
              </a:rPr>
              <a:t>Data sources included in the offer</a:t>
            </a: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t>
            </a:r>
          </a:p>
        </p:txBody>
      </p:sp>
      <p:sp>
        <p:nvSpPr>
          <p:cNvPr id="6" name="Content Placeholder 2">
            <a:extLst>
              <a:ext uri="{FF2B5EF4-FFF2-40B4-BE49-F238E27FC236}">
                <a16:creationId xmlns:a16="http://schemas.microsoft.com/office/drawing/2014/main" id="{B777ECE1-7204-439C-AC90-7FE7210A4F83}"/>
              </a:ext>
            </a:extLst>
          </p:cNvPr>
          <p:cNvSpPr txBox="1">
            <a:spLocks/>
          </p:cNvSpPr>
          <p:nvPr/>
        </p:nvSpPr>
        <p:spPr>
          <a:xfrm>
            <a:off x="7327669" y="4461706"/>
            <a:ext cx="3949932" cy="1322025"/>
          </a:xfrm>
          <a:prstGeom prst="rect">
            <a:avLst/>
          </a:prstGeom>
          <a:ln w="28575">
            <a:noFill/>
          </a:ln>
        </p:spPr>
        <p:txBody>
          <a:bodyPr vert="horz" lIns="0" tIns="45720" rIns="91440" bIns="45720" numCol="2" spcCol="2743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32472" fontAlgn="base">
              <a:spcBef>
                <a:spcPct val="0"/>
              </a:spcBef>
              <a:spcAft>
                <a:spcPts val="600"/>
              </a:spcAft>
              <a:defRPr/>
            </a:pPr>
            <a:r>
              <a:rPr lang="en-US" sz="1200" dirty="0">
                <a:cs typeface="Segoe UI" pitchFamily="34" charset="0"/>
              </a:rPr>
              <a:t>Azure Active Directory (Azure AD) sign-in and audit logs</a:t>
            </a:r>
          </a:p>
          <a:p>
            <a:pPr lvl="0" defTabSz="932472" fontAlgn="base">
              <a:spcBef>
                <a:spcPct val="0"/>
              </a:spcBef>
              <a:spcAft>
                <a:spcPts val="600"/>
              </a:spcAft>
              <a:defRPr/>
            </a:pPr>
            <a:r>
              <a:rPr lang="en-US" sz="1200" dirty="0">
                <a:cs typeface="Segoe UI" pitchFamily="34" charset="0"/>
              </a:rPr>
              <a:t>Microsoft Cloud App Security shadow IT discovery logs</a:t>
            </a:r>
          </a:p>
          <a:p>
            <a:pPr lvl="0" defTabSz="932472" fontAlgn="base">
              <a:spcBef>
                <a:spcPct val="0"/>
              </a:spcBef>
              <a:spcAft>
                <a:spcPts val="600"/>
              </a:spcAft>
              <a:defRPr/>
            </a:pPr>
            <a:r>
              <a:rPr lang="en-US" sz="1200" dirty="0">
                <a:cs typeface="Segoe UI" pitchFamily="34" charset="0"/>
              </a:rPr>
              <a:t>Microsoft Information Protection logs</a:t>
            </a:r>
          </a:p>
          <a:p>
            <a:pPr lvl="0" defTabSz="932472" fontAlgn="base">
              <a:spcBef>
                <a:spcPct val="0"/>
              </a:spcBef>
              <a:spcAft>
                <a:spcPts val="600"/>
              </a:spcAft>
              <a:defRPr/>
            </a:pPr>
            <a:r>
              <a:rPr lang="en-US" sz="1200" dirty="0">
                <a:cs typeface="Segoe UI" pitchFamily="34" charset="0"/>
              </a:rPr>
              <a:t>Microsoft 365 advanced hunting data</a:t>
            </a:r>
          </a:p>
        </p:txBody>
      </p:sp>
      <p:sp>
        <p:nvSpPr>
          <p:cNvPr id="12" name="TextBox 11">
            <a:extLst>
              <a:ext uri="{FF2B5EF4-FFF2-40B4-BE49-F238E27FC236}">
                <a16:creationId xmlns:a16="http://schemas.microsoft.com/office/drawing/2014/main" id="{A33ED30B-14E9-4AF7-8010-122BD5FCFDB5}"/>
              </a:ext>
            </a:extLst>
          </p:cNvPr>
          <p:cNvSpPr txBox="1"/>
          <p:nvPr/>
        </p:nvSpPr>
        <p:spPr>
          <a:xfrm>
            <a:off x="588262" y="5806686"/>
            <a:ext cx="11263769" cy="553998"/>
          </a:xfrm>
          <a:prstGeom prst="rect">
            <a:avLst/>
          </a:prstGeom>
          <a:noFill/>
        </p:spPr>
        <p:txBody>
          <a:bodyPr wrap="square" rtlCol="0" anchor="b" anchorCtr="0">
            <a:spAutoFit/>
          </a:bodyPr>
          <a:lstStyle/>
          <a:p>
            <a:pPr defTabSz="950938">
              <a:defRPr/>
            </a:pPr>
            <a:r>
              <a:rPr lang="en-US" sz="1000" dirty="0">
                <a:latin typeface="Segoe UI"/>
                <a:cs typeface="Times New Roman" panose="02020603050405020304" pitchFamily="18" charset="0"/>
              </a:rPr>
              <a:t>*Microsoft waives any and all entitlement to compensation for the services provided to you under this agreement. Microsoft intends that these services and associated terms be in compliance with applicable laws and regulations with respect to gratuitous services. It is specifically understood that all services and services deliverables provided are for the sole benefit and use of the government entity and are not provided for personal use or benefit of any individual government employee.</a:t>
            </a:r>
          </a:p>
        </p:txBody>
      </p:sp>
    </p:spTree>
    <p:extLst>
      <p:ext uri="{BB962C8B-B14F-4D97-AF65-F5344CB8AC3E}">
        <p14:creationId xmlns:p14="http://schemas.microsoft.com/office/powerpoint/2010/main" val="1095172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0.01667 -0.00047 L -2.08333E-6 2.22222E-6 " pathEditMode="relative" rAng="0" ptsTypes="AA">
                                      <p:cBhvr>
                                        <p:cTn id="9" dur="500" fill="hold"/>
                                        <p:tgtEl>
                                          <p:spTgt spid="16"/>
                                        </p:tgtEl>
                                        <p:attrNameLst>
                                          <p:attrName>ppt_x</p:attrName>
                                          <p:attrName>ppt_y</p:attrName>
                                        </p:attrNameLst>
                                      </p:cBhvr>
                                      <p:rCtr x="-833" y="23"/>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11"/>
                                        </p:tgtEl>
                                        <p:attrNameLst>
                                          <p:attrName>ppt_x</p:attrName>
                                          <p:attrName>ppt_y</p:attrName>
                                        </p:attrNameLst>
                                      </p:cBhvr>
                                      <p:rCtr x="-83300" y="2300"/>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01667 -0.00047 L -8.33333E-7 2.22222E-6 " pathEditMode="relative" rAng="0" ptsTypes="AA">
                                      <p:cBhvr>
                                        <p:cTn id="19" dur="500" fill="hold"/>
                                        <p:tgtEl>
                                          <p:spTgt spid="6"/>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1" grpId="0" animBg="1"/>
      <p:bldP spid="11" grpId="1" animBg="1"/>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81B87C-59C5-40C4-BDC5-FF25DBEDD872}"/>
              </a:ext>
            </a:extLst>
          </p:cNvPr>
          <p:cNvSpPr>
            <a:spLocks noGrp="1"/>
          </p:cNvSpPr>
          <p:nvPr>
            <p:ph type="title"/>
          </p:nvPr>
        </p:nvSpPr>
        <p:spPr/>
        <p:txBody>
          <a:bodyPr/>
          <a:lstStyle/>
          <a:p>
            <a:r>
              <a:rPr lang="en-US" b="1" dirty="0">
                <a:solidFill>
                  <a:schemeClr val="accent1"/>
                </a:solidFill>
                <a:latin typeface="+mn-lt"/>
                <a:cs typeface="+mn-cs"/>
              </a:rPr>
              <a:t>3. </a:t>
            </a:r>
            <a:r>
              <a:rPr lang="en-US" dirty="0"/>
              <a:t>Always free data sources</a:t>
            </a:r>
          </a:p>
        </p:txBody>
      </p:sp>
      <p:sp>
        <p:nvSpPr>
          <p:cNvPr id="9" name="Content Placeholder 2">
            <a:extLst>
              <a:ext uri="{FF2B5EF4-FFF2-40B4-BE49-F238E27FC236}">
                <a16:creationId xmlns:a16="http://schemas.microsoft.com/office/drawing/2014/main" id="{F50B6A5B-4761-4789-8886-0C68D098EE6E}"/>
              </a:ext>
            </a:extLst>
          </p:cNvPr>
          <p:cNvSpPr txBox="1">
            <a:spLocks/>
          </p:cNvSpPr>
          <p:nvPr/>
        </p:nvSpPr>
        <p:spPr>
          <a:xfrm>
            <a:off x="4932045" y="2212162"/>
            <a:ext cx="6552394" cy="1974193"/>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472" fontAlgn="base">
              <a:spcBef>
                <a:spcPct val="0"/>
              </a:spcBef>
              <a:spcAft>
                <a:spcPts val="1200"/>
              </a:spcAft>
              <a:buSzTx/>
              <a:buFont typeface="Arial" panose="020B0604020202020204" pitchFamily="34" charset="0"/>
              <a:buChar char="•"/>
              <a:defRPr/>
            </a:pPr>
            <a:r>
              <a:rPr lang="en-US" sz="1600" dirty="0">
                <a:latin typeface="+mj-lt"/>
              </a:rPr>
              <a:t>Azure Activity Logs</a:t>
            </a:r>
          </a:p>
          <a:p>
            <a:pPr defTabSz="932472" fontAlgn="base">
              <a:spcBef>
                <a:spcPct val="0"/>
              </a:spcBef>
              <a:spcAft>
                <a:spcPts val="1200"/>
              </a:spcAft>
              <a:buSzTx/>
              <a:buFont typeface="Arial" panose="020B0604020202020204" pitchFamily="34" charset="0"/>
              <a:buChar char="•"/>
              <a:defRPr/>
            </a:pPr>
            <a:r>
              <a:rPr lang="en-US" sz="1600" dirty="0">
                <a:latin typeface="+mj-lt"/>
              </a:rPr>
              <a:t>Office 365 Audit Logs, including all SharePoint activity, </a:t>
            </a:r>
            <a:br>
              <a:rPr lang="en-US" sz="1600" dirty="0">
                <a:latin typeface="+mj-lt"/>
              </a:rPr>
            </a:br>
            <a:r>
              <a:rPr lang="en-US" sz="1600" dirty="0">
                <a:latin typeface="+mj-lt"/>
              </a:rPr>
              <a:t>Exchange admin activity, and Teams</a:t>
            </a:r>
          </a:p>
          <a:p>
            <a:pPr defTabSz="932472" fontAlgn="base">
              <a:spcBef>
                <a:spcPct val="0"/>
              </a:spcBef>
              <a:spcAft>
                <a:spcPts val="1200"/>
              </a:spcAft>
              <a:buSzTx/>
              <a:buFont typeface="Arial" panose="020B0604020202020204" pitchFamily="34" charset="0"/>
              <a:buChar char="•"/>
              <a:defRPr/>
            </a:pPr>
            <a:r>
              <a:rPr lang="en-US" sz="1600" dirty="0">
                <a:latin typeface="+mj-lt"/>
              </a:rPr>
              <a:t>Alerts from Microsoft Defender for Cloud, </a:t>
            </a:r>
            <a:br>
              <a:rPr lang="en-US" sz="1600" dirty="0">
                <a:latin typeface="+mj-lt"/>
              </a:rPr>
            </a:br>
            <a:r>
              <a:rPr lang="en-US" sz="1600" dirty="0">
                <a:latin typeface="+mj-lt"/>
              </a:rPr>
              <a:t>Microsoft 365 Defender, Microsoft Defender for Office 365, Microsoft Defender for Identity, Microsoft Defender for Endpoint and Microsoft Defender for Cloud Apps</a:t>
            </a:r>
          </a:p>
        </p:txBody>
      </p:sp>
      <p:sp>
        <p:nvSpPr>
          <p:cNvPr id="13" name="Graphic 9">
            <a:extLst>
              <a:ext uri="{FF2B5EF4-FFF2-40B4-BE49-F238E27FC236}">
                <a16:creationId xmlns:a16="http://schemas.microsoft.com/office/drawing/2014/main" id="{6F227552-0E0F-4027-9736-8527E334DBF3}"/>
              </a:ext>
              <a:ext uri="{C183D7F6-B498-43B3-948B-1728B52AA6E4}">
                <adec:decorative xmlns:adec="http://schemas.microsoft.com/office/drawing/2017/decorative" val="1"/>
              </a:ext>
            </a:extLst>
          </p:cNvPr>
          <p:cNvSpPr/>
          <p:nvPr/>
        </p:nvSpPr>
        <p:spPr>
          <a:xfrm>
            <a:off x="-467720" y="4667963"/>
            <a:ext cx="12649007" cy="464026"/>
          </a:xfrm>
          <a:custGeom>
            <a:avLst/>
            <a:gdLst>
              <a:gd name="connsiteX0" fmla="*/ -11 w 12179774"/>
              <a:gd name="connsiteY0" fmla="*/ 513 h 464026"/>
              <a:gd name="connsiteX1" fmla="*/ 4343774 w 12179774"/>
              <a:gd name="connsiteY1" fmla="*/ 513 h 464026"/>
              <a:gd name="connsiteX2" fmla="*/ 4575787 w 12179774"/>
              <a:gd name="connsiteY2" fmla="*/ 232526 h 464026"/>
              <a:gd name="connsiteX3" fmla="*/ 4575787 w 12179774"/>
              <a:gd name="connsiteY3" fmla="*/ 232526 h 464026"/>
              <a:gd name="connsiteX4" fmla="*/ 4807801 w 12179774"/>
              <a:gd name="connsiteY4" fmla="*/ 464539 h 464026"/>
              <a:gd name="connsiteX5" fmla="*/ 12179764 w 12179774"/>
              <a:gd name="connsiteY5" fmla="*/ 464539 h 464026"/>
              <a:gd name="connsiteX0" fmla="*/ 0 w 12576817"/>
              <a:gd name="connsiteY0" fmla="*/ 0 h 464026"/>
              <a:gd name="connsiteX1" fmla="*/ 4343785 w 12576817"/>
              <a:gd name="connsiteY1" fmla="*/ 0 h 464026"/>
              <a:gd name="connsiteX2" fmla="*/ 4575798 w 12576817"/>
              <a:gd name="connsiteY2" fmla="*/ 232013 h 464026"/>
              <a:gd name="connsiteX3" fmla="*/ 4575798 w 12576817"/>
              <a:gd name="connsiteY3" fmla="*/ 232013 h 464026"/>
              <a:gd name="connsiteX4" fmla="*/ 4807812 w 12576817"/>
              <a:gd name="connsiteY4" fmla="*/ 464026 h 464026"/>
              <a:gd name="connsiteX5" fmla="*/ 12576817 w 12576817"/>
              <a:gd name="connsiteY5" fmla="*/ 464026 h 464026"/>
              <a:gd name="connsiteX0" fmla="*/ 0 w 12649007"/>
              <a:gd name="connsiteY0" fmla="*/ 0 h 464026"/>
              <a:gd name="connsiteX1" fmla="*/ 4343785 w 12649007"/>
              <a:gd name="connsiteY1" fmla="*/ 0 h 464026"/>
              <a:gd name="connsiteX2" fmla="*/ 4575798 w 12649007"/>
              <a:gd name="connsiteY2" fmla="*/ 232013 h 464026"/>
              <a:gd name="connsiteX3" fmla="*/ 4575798 w 12649007"/>
              <a:gd name="connsiteY3" fmla="*/ 232013 h 464026"/>
              <a:gd name="connsiteX4" fmla="*/ 4807812 w 12649007"/>
              <a:gd name="connsiteY4" fmla="*/ 464026 h 464026"/>
              <a:gd name="connsiteX5" fmla="*/ 12649007 w 12649007"/>
              <a:gd name="connsiteY5" fmla="*/ 464026 h 46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9007" h="464026">
                <a:moveTo>
                  <a:pt x="0" y="0"/>
                </a:moveTo>
                <a:lnTo>
                  <a:pt x="4343785" y="0"/>
                </a:lnTo>
                <a:cubicBezTo>
                  <a:pt x="4471933" y="0"/>
                  <a:pt x="4575798" y="103864"/>
                  <a:pt x="4575798" y="232013"/>
                </a:cubicBezTo>
                <a:lnTo>
                  <a:pt x="4575798" y="232013"/>
                </a:lnTo>
                <a:cubicBezTo>
                  <a:pt x="4575798" y="360161"/>
                  <a:pt x="4679663" y="464026"/>
                  <a:pt x="4807812" y="464026"/>
                </a:cubicBezTo>
                <a:lnTo>
                  <a:pt x="12649007" y="464026"/>
                </a:lnTo>
              </a:path>
            </a:pathLst>
          </a:custGeom>
          <a:noFill/>
          <a:ln w="508000" cap="flat">
            <a:solidFill>
              <a:srgbClr val="E6E6E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F6131482-1FD0-4478-BE56-ECB017BA4578}"/>
              </a:ext>
              <a:ext uri="{C183D7F6-B498-43B3-948B-1728B52AA6E4}">
                <adec:decorative xmlns:adec="http://schemas.microsoft.com/office/drawing/2017/decorative" val="1"/>
              </a:ext>
            </a:extLst>
          </p:cNvPr>
          <p:cNvSpPr/>
          <p:nvPr/>
        </p:nvSpPr>
        <p:spPr>
          <a:xfrm>
            <a:off x="0" y="1513922"/>
            <a:ext cx="4235198" cy="4035156"/>
          </a:xfrm>
          <a:custGeom>
            <a:avLst/>
            <a:gdLst>
              <a:gd name="connsiteX0" fmla="*/ 0 w 4364897"/>
              <a:gd name="connsiteY0" fmla="*/ 4 h 4158729"/>
              <a:gd name="connsiteX1" fmla="*/ 2285487 w 4364897"/>
              <a:gd name="connsiteY1" fmla="*/ 4 h 4158729"/>
              <a:gd name="connsiteX2" fmla="*/ 3095172 w 4364897"/>
              <a:gd name="connsiteY2" fmla="*/ 163794 h 4158729"/>
              <a:gd name="connsiteX3" fmla="*/ 3755858 w 4364897"/>
              <a:gd name="connsiteY3" fmla="*/ 609045 h 4158729"/>
              <a:gd name="connsiteX4" fmla="*/ 4201105 w 4364897"/>
              <a:gd name="connsiteY4" fmla="*/ 1269675 h 4158729"/>
              <a:gd name="connsiteX5" fmla="*/ 4364895 w 4364897"/>
              <a:gd name="connsiteY5" fmla="*/ 2079365 h 4158729"/>
              <a:gd name="connsiteX6" fmla="*/ 4201105 w 4364897"/>
              <a:gd name="connsiteY6" fmla="*/ 2889054 h 4158729"/>
              <a:gd name="connsiteX7" fmla="*/ 3755858 w 4364897"/>
              <a:gd name="connsiteY7" fmla="*/ 3549686 h 4158729"/>
              <a:gd name="connsiteX8" fmla="*/ 3095172 w 4364897"/>
              <a:gd name="connsiteY8" fmla="*/ 3994935 h 4158729"/>
              <a:gd name="connsiteX9" fmla="*/ 2285487 w 4364897"/>
              <a:gd name="connsiteY9" fmla="*/ 4158726 h 4158729"/>
              <a:gd name="connsiteX10" fmla="*/ 0 w 4364897"/>
              <a:gd name="connsiteY10" fmla="*/ 4158726 h 4158729"/>
              <a:gd name="connsiteX11" fmla="*/ 0 w 4364897"/>
              <a:gd name="connsiteY11" fmla="*/ 2294746 h 4158729"/>
              <a:gd name="connsiteX12" fmla="*/ 2285487 w 4364897"/>
              <a:gd name="connsiteY12" fmla="*/ 2294746 h 4158729"/>
              <a:gd name="connsiteX13" fmla="*/ 2500926 w 4364897"/>
              <a:gd name="connsiteY13" fmla="*/ 2079365 h 4158729"/>
              <a:gd name="connsiteX14" fmla="*/ 2285487 w 4364897"/>
              <a:gd name="connsiteY14" fmla="*/ 1863985 h 4158729"/>
              <a:gd name="connsiteX15" fmla="*/ 0 w 4364897"/>
              <a:gd name="connsiteY15" fmla="*/ 1863985 h 415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4897" h="4158729">
                <a:moveTo>
                  <a:pt x="0" y="4"/>
                </a:moveTo>
                <a:lnTo>
                  <a:pt x="2285487" y="4"/>
                </a:lnTo>
                <a:cubicBezTo>
                  <a:pt x="2563637" y="-477"/>
                  <a:pt x="2839026" y="55262"/>
                  <a:pt x="3095172" y="163794"/>
                </a:cubicBezTo>
                <a:cubicBezTo>
                  <a:pt x="3342117" y="268057"/>
                  <a:pt x="3566513" y="419279"/>
                  <a:pt x="3755858" y="609045"/>
                </a:cubicBezTo>
                <a:cubicBezTo>
                  <a:pt x="3945623" y="798389"/>
                  <a:pt x="4096844" y="1022729"/>
                  <a:pt x="4201105" y="1269675"/>
                </a:cubicBezTo>
                <a:cubicBezTo>
                  <a:pt x="4309576" y="1525823"/>
                  <a:pt x="4365315" y="1801211"/>
                  <a:pt x="4364895" y="2079365"/>
                </a:cubicBezTo>
                <a:cubicBezTo>
                  <a:pt x="4365315" y="2357519"/>
                  <a:pt x="4309576" y="2632908"/>
                  <a:pt x="4201105" y="2889054"/>
                </a:cubicBezTo>
                <a:cubicBezTo>
                  <a:pt x="4096844" y="3136002"/>
                  <a:pt x="3945623" y="3360341"/>
                  <a:pt x="3755858" y="3549686"/>
                </a:cubicBezTo>
                <a:cubicBezTo>
                  <a:pt x="3566513" y="3739450"/>
                  <a:pt x="3342117" y="3890674"/>
                  <a:pt x="3095172" y="3994935"/>
                </a:cubicBezTo>
                <a:cubicBezTo>
                  <a:pt x="2839026" y="4103467"/>
                  <a:pt x="2563637" y="4159206"/>
                  <a:pt x="2285487" y="4158726"/>
                </a:cubicBezTo>
                <a:lnTo>
                  <a:pt x="0" y="4158726"/>
                </a:lnTo>
                <a:lnTo>
                  <a:pt x="0" y="2294746"/>
                </a:lnTo>
                <a:lnTo>
                  <a:pt x="2285487" y="2294746"/>
                </a:lnTo>
                <a:cubicBezTo>
                  <a:pt x="2404419" y="2294625"/>
                  <a:pt x="2500805" y="2198300"/>
                  <a:pt x="2500926" y="2079365"/>
                </a:cubicBezTo>
                <a:cubicBezTo>
                  <a:pt x="2500805" y="1960431"/>
                  <a:pt x="2404419" y="1864105"/>
                  <a:pt x="2285487" y="1863985"/>
                </a:cubicBezTo>
                <a:lnTo>
                  <a:pt x="0" y="1863985"/>
                </a:lnTo>
                <a:close/>
              </a:path>
            </a:pathLst>
          </a:custGeom>
          <a:blipFill>
            <a:blip r:embed="rId3" cstate="print">
              <a:extLst>
                <a:ext uri="{28A0092B-C50C-407E-A947-70E740481C1C}">
                  <a14:useLocalDpi xmlns:a14="http://schemas.microsoft.com/office/drawing/2010/main"/>
                </a:ext>
              </a:extLst>
            </a:blip>
            <a:srcRect/>
            <a:stretch>
              <a:fillRect/>
            </a:stretch>
          </a:blipFill>
          <a:ln w="4306"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92352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0.01719 -0.00023 L 2.08333E-6 -4.44444E-6 " pathEditMode="relative" rAng="0" ptsTypes="AA">
                                      <p:cBhvr>
                                        <p:cTn id="9" dur="500" fill="hold"/>
                                        <p:tgtEl>
                                          <p:spTgt spid="1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D650-BA29-4A9C-B0EA-40651D9056D2}"/>
              </a:ext>
            </a:extLst>
          </p:cNvPr>
          <p:cNvSpPr>
            <a:spLocks noGrp="1"/>
          </p:cNvSpPr>
          <p:nvPr>
            <p:ph type="title"/>
          </p:nvPr>
        </p:nvSpPr>
        <p:spPr/>
        <p:txBody>
          <a:bodyPr/>
          <a:lstStyle/>
          <a:p>
            <a:r>
              <a:rPr lang="en-US" b="1" dirty="0">
                <a:solidFill>
                  <a:schemeClr val="accent1"/>
                </a:solidFill>
                <a:latin typeface="+mn-lt"/>
                <a:cs typeface="+mn-cs"/>
              </a:rPr>
              <a:t>4. </a:t>
            </a:r>
            <a:r>
              <a:rPr lang="en-US" dirty="0"/>
              <a:t>Field empowerment</a:t>
            </a:r>
          </a:p>
        </p:txBody>
      </p:sp>
      <p:sp>
        <p:nvSpPr>
          <p:cNvPr id="6" name="Content Placeholder 2">
            <a:extLst>
              <a:ext uri="{FF2B5EF4-FFF2-40B4-BE49-F238E27FC236}">
                <a16:creationId xmlns:a16="http://schemas.microsoft.com/office/drawing/2014/main" id="{FE49C560-D847-4D79-803E-DE487D5C01DC}"/>
              </a:ext>
            </a:extLst>
          </p:cNvPr>
          <p:cNvSpPr txBox="1">
            <a:spLocks/>
          </p:cNvSpPr>
          <p:nvPr/>
        </p:nvSpPr>
        <p:spPr>
          <a:xfrm>
            <a:off x="586390" y="1434370"/>
            <a:ext cx="11340567" cy="273208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472" fontAlgn="base">
              <a:spcBef>
                <a:spcPct val="0"/>
              </a:spcBef>
              <a:spcAft>
                <a:spcPts val="1200"/>
              </a:spcAft>
              <a:buClr>
                <a:schemeClr val="tx1"/>
              </a:buClr>
              <a:buSzTx/>
              <a:buFont typeface="Arial" panose="020B0604020202020204" pitchFamily="34" charset="0"/>
              <a:buChar char="•"/>
              <a:defRPr/>
            </a:pPr>
            <a:r>
              <a:rPr lang="en-US" sz="1600" dirty="0">
                <a:solidFill>
                  <a:schemeClr val="tx1"/>
                </a:solidFill>
                <a:latin typeface="+mj-lt"/>
              </a:rPr>
              <a:t>Field empowered to offer up to 35% discount on Microsoft Sentinel and Azure Monitor Log Analytics commitment tiers</a:t>
            </a:r>
          </a:p>
          <a:p>
            <a:pPr defTabSz="932472" fontAlgn="base">
              <a:spcBef>
                <a:spcPct val="0"/>
              </a:spcBef>
              <a:spcAft>
                <a:spcPts val="1200"/>
              </a:spcAft>
              <a:buClr>
                <a:schemeClr val="tx1"/>
              </a:buClr>
              <a:buSzTx/>
              <a:buFont typeface="Arial" panose="020B0604020202020204" pitchFamily="34" charset="0"/>
              <a:buChar char="•"/>
              <a:defRPr/>
            </a:pPr>
            <a:r>
              <a:rPr lang="en-US" sz="1600" dirty="0">
                <a:solidFill>
                  <a:schemeClr val="tx1"/>
                </a:solidFill>
                <a:latin typeface="+mj-lt"/>
              </a:rPr>
              <a:t>Discounts beyond 35% field empowerment require business desk approval (via BD360 tool)</a:t>
            </a:r>
          </a:p>
        </p:txBody>
      </p:sp>
      <p:sp>
        <p:nvSpPr>
          <p:cNvPr id="12" name="TextBox 11">
            <a:extLst>
              <a:ext uri="{FF2B5EF4-FFF2-40B4-BE49-F238E27FC236}">
                <a16:creationId xmlns:a16="http://schemas.microsoft.com/office/drawing/2014/main" id="{81D99562-E720-4943-AEB8-FE5613EDDCE6}"/>
              </a:ext>
            </a:extLst>
          </p:cNvPr>
          <p:cNvSpPr txBox="1"/>
          <p:nvPr/>
        </p:nvSpPr>
        <p:spPr>
          <a:xfrm>
            <a:off x="586390" y="2574634"/>
            <a:ext cx="5337332" cy="37693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marR="0" lvl="0" indent="0" algn="ctr" defTabSz="914367" fontAlgn="auto">
              <a:lnSpc>
                <a:spcPct val="90000"/>
              </a:lnSpc>
              <a:spcBef>
                <a:spcPts val="0"/>
              </a:spcBef>
              <a:spcAft>
                <a:spcPts val="1800"/>
              </a:spcAft>
              <a:buClrTx/>
              <a:buSzTx/>
              <a:buFont typeface="Wingdings" panose="05000000000000000000" pitchFamily="2" charset="2"/>
              <a:buNone/>
              <a:tabLst/>
              <a:defRPr sz="5400"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3975" marR="0" lvl="0" indent="0" algn="ctr" defTabSz="914400" rtl="0" eaLnBrk="1" fontAlgn="auto" latinLnBrk="0" hangingPunct="1">
              <a:lnSpc>
                <a:spcPts val="157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SKU Discount Cap by Approver</a:t>
            </a:r>
          </a:p>
        </p:txBody>
      </p:sp>
      <p:graphicFrame>
        <p:nvGraphicFramePr>
          <p:cNvPr id="4" name="Table 12">
            <a:extLst>
              <a:ext uri="{FF2B5EF4-FFF2-40B4-BE49-F238E27FC236}">
                <a16:creationId xmlns:a16="http://schemas.microsoft.com/office/drawing/2014/main" id="{247FC9FF-F8F3-44FB-880C-7417C97A392F}"/>
              </a:ext>
            </a:extLst>
          </p:cNvPr>
          <p:cNvGraphicFramePr>
            <a:graphicFrameLocks noGrp="1"/>
          </p:cNvGraphicFramePr>
          <p:nvPr>
            <p:extLst>
              <p:ext uri="{D42A27DB-BD31-4B8C-83A1-F6EECF244321}">
                <p14:modId xmlns:p14="http://schemas.microsoft.com/office/powerpoint/2010/main" val="353596790"/>
              </p:ext>
            </p:extLst>
          </p:nvPr>
        </p:nvGraphicFramePr>
        <p:xfrm>
          <a:off x="906324" y="3429000"/>
          <a:ext cx="4725850" cy="2574240"/>
        </p:xfrm>
        <a:graphic>
          <a:graphicData uri="http://schemas.openxmlformats.org/drawingml/2006/table">
            <a:tbl>
              <a:tblPr firstRow="1" bandRow="1">
                <a:tableStyleId>{5C22544A-7EE6-4342-B048-85BDC9FD1C3A}</a:tableStyleId>
              </a:tblPr>
              <a:tblGrid>
                <a:gridCol w="2362925">
                  <a:extLst>
                    <a:ext uri="{9D8B030D-6E8A-4147-A177-3AD203B41FA5}">
                      <a16:colId xmlns:a16="http://schemas.microsoft.com/office/drawing/2014/main" val="4072484784"/>
                    </a:ext>
                  </a:extLst>
                </a:gridCol>
                <a:gridCol w="2362925">
                  <a:extLst>
                    <a:ext uri="{9D8B030D-6E8A-4147-A177-3AD203B41FA5}">
                      <a16:colId xmlns:a16="http://schemas.microsoft.com/office/drawing/2014/main" val="3345447878"/>
                    </a:ext>
                  </a:extLst>
                </a:gridCol>
              </a:tblGrid>
              <a:tr h="429040">
                <a:tc>
                  <a:txBody>
                    <a:bodyPr/>
                    <a:lstStyle/>
                    <a:p>
                      <a:pPr algn="ctr"/>
                      <a:r>
                        <a:rPr lang="en-US" sz="1600" dirty="0"/>
                        <a:t>Approver level </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600" dirty="0"/>
                        <a:t>Discount cap</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106604667"/>
                  </a:ext>
                </a:extLst>
              </a:tr>
              <a:tr h="429040">
                <a:tc>
                  <a:txBody>
                    <a:bodyPr/>
                    <a:lstStyle/>
                    <a:p>
                      <a:pPr marL="0" algn="ctr" defTabSz="932742" rtl="0" eaLnBrk="1" latinLnBrk="0" hangingPunct="1"/>
                      <a:r>
                        <a:rPr lang="en-US" sz="1600" b="1" kern="1200" dirty="0">
                          <a:gradFill>
                            <a:gsLst>
                              <a:gs pos="83000">
                                <a:schemeClr val="bg1"/>
                              </a:gs>
                              <a:gs pos="100000">
                                <a:schemeClr val="bg1"/>
                              </a:gs>
                            </a:gsLst>
                            <a:lin ang="5400000" scaled="1"/>
                          </a:gradFill>
                          <a:latin typeface="+mj-lt"/>
                          <a:ea typeface="+mn-ea"/>
                          <a:cs typeface="+mn-cs"/>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600" b="1" dirty="0">
                          <a:latin typeface="+mj-lt"/>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8606381"/>
                  </a:ext>
                </a:extLst>
              </a:tr>
              <a:tr h="429040">
                <a:tc>
                  <a:txBody>
                    <a:bodyPr/>
                    <a:lstStyle/>
                    <a:p>
                      <a:pPr algn="ctr"/>
                      <a:r>
                        <a:rPr lang="en-US" sz="1600" b="1" dirty="0">
                          <a:gradFill>
                            <a:gsLst>
                              <a:gs pos="83000">
                                <a:schemeClr val="tx1"/>
                              </a:gs>
                              <a:gs pos="100000">
                                <a:schemeClr val="tx1"/>
                              </a:gs>
                            </a:gsLst>
                            <a:lin ang="5400000" scaled="1"/>
                          </a:gradFill>
                          <a:latin typeface="+mj-lt"/>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600" b="1" dirty="0">
                          <a:latin typeface="+mj-lt"/>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7029371"/>
                  </a:ext>
                </a:extLst>
              </a:tr>
              <a:tr h="429040">
                <a:tc>
                  <a:txBody>
                    <a:bodyPr/>
                    <a:lstStyle/>
                    <a:p>
                      <a:pPr algn="ctr"/>
                      <a:r>
                        <a:rPr lang="en-US" sz="1600" b="1" dirty="0">
                          <a:gradFill>
                            <a:gsLst>
                              <a:gs pos="83000">
                                <a:schemeClr val="bg1"/>
                              </a:gs>
                              <a:gs pos="100000">
                                <a:schemeClr val="bg1"/>
                              </a:gs>
                            </a:gsLst>
                            <a:lin ang="5400000" scaled="1"/>
                          </a:gradFill>
                          <a:latin typeface="+mj-lt"/>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3B01"/>
                    </a:solidFill>
                  </a:tcPr>
                </a:tc>
                <a:tc>
                  <a:txBody>
                    <a:bodyPr/>
                    <a:lstStyle/>
                    <a:p>
                      <a:pPr algn="ctr"/>
                      <a:r>
                        <a:rPr lang="en-US" sz="1600" b="1" dirty="0">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432899"/>
                  </a:ext>
                </a:extLst>
              </a:tr>
              <a:tr h="429040">
                <a:tc>
                  <a:txBody>
                    <a:bodyPr/>
                    <a:lstStyle/>
                    <a:p>
                      <a:pPr algn="ctr"/>
                      <a:r>
                        <a:rPr lang="en-US" sz="1600" b="1" dirty="0">
                          <a:gradFill>
                            <a:gsLst>
                              <a:gs pos="83000">
                                <a:schemeClr val="bg1"/>
                              </a:gs>
                              <a:gs pos="100000">
                                <a:schemeClr val="bg1"/>
                              </a:gs>
                            </a:gsLst>
                            <a:lin ang="5400000" scaled="1"/>
                          </a:gradFill>
                          <a:latin typeface="+mj-lt"/>
                        </a:rPr>
                        <a:t>Teal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575"/>
                    </a:solidFill>
                  </a:tcPr>
                </a:tc>
                <a:tc>
                  <a:txBody>
                    <a:bodyPr/>
                    <a:lstStyle/>
                    <a:p>
                      <a:pPr algn="ctr"/>
                      <a:r>
                        <a:rPr lang="en-US" sz="1600" b="1" dirty="0">
                          <a:latin typeface="+mj-l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2455208"/>
                  </a:ext>
                </a:extLst>
              </a:tr>
              <a:tr h="429040">
                <a:tc>
                  <a:txBody>
                    <a:bodyPr/>
                    <a:lstStyle/>
                    <a:p>
                      <a:pPr algn="ctr"/>
                      <a:r>
                        <a:rPr lang="en-US" sz="1600" b="1" dirty="0">
                          <a:gradFill>
                            <a:gsLst>
                              <a:gs pos="83000">
                                <a:schemeClr val="bg1"/>
                              </a:gs>
                              <a:gs pos="100000">
                                <a:schemeClr val="bg1"/>
                              </a:gs>
                            </a:gsLst>
                            <a:lin ang="5400000" scaled="1"/>
                          </a:gradFill>
                          <a:latin typeface="+mj-lt"/>
                        </a:rPr>
                        <a:t>Purple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61C5"/>
                    </a:solidFill>
                  </a:tcPr>
                </a:tc>
                <a:tc>
                  <a:txBody>
                    <a:bodyPr/>
                    <a:lstStyle/>
                    <a:p>
                      <a:pPr algn="ctr"/>
                      <a:r>
                        <a:rPr lang="en-US" sz="1600" b="1" dirty="0">
                          <a:latin typeface="+mj-lt"/>
                        </a:rPr>
                        <a:t>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6091442"/>
                  </a:ext>
                </a:extLst>
              </a:tr>
            </a:tbl>
          </a:graphicData>
        </a:graphic>
      </p:graphicFrame>
      <p:sp>
        <p:nvSpPr>
          <p:cNvPr id="13" name="TextBox 12">
            <a:extLst>
              <a:ext uri="{FF2B5EF4-FFF2-40B4-BE49-F238E27FC236}">
                <a16:creationId xmlns:a16="http://schemas.microsoft.com/office/drawing/2014/main" id="{564AFCFA-CEFA-483C-8915-EEDB9AC24ED7}"/>
              </a:ext>
            </a:extLst>
          </p:cNvPr>
          <p:cNvSpPr txBox="1"/>
          <p:nvPr/>
        </p:nvSpPr>
        <p:spPr>
          <a:xfrm>
            <a:off x="6268280" y="2574634"/>
            <a:ext cx="5337332" cy="37693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274320" bIns="274320" numCol="1" spcCol="0" rtlCol="0" fromWordArt="0" anchor="t" anchorCtr="0" forceAA="0" compatLnSpc="1">
            <a:prstTxWarp prst="textNoShape">
              <a:avLst/>
            </a:prstTxWarp>
            <a:noAutofit/>
          </a:bodyPr>
          <a:lstStyle>
            <a:defPPr>
              <a:defRPr lang="en-US"/>
            </a:defPPr>
            <a:lvl1pPr marR="0" lvl="0" indent="0" algn="ctr" defTabSz="914367" fontAlgn="auto">
              <a:lnSpc>
                <a:spcPct val="90000"/>
              </a:lnSpc>
              <a:spcBef>
                <a:spcPts val="0"/>
              </a:spcBef>
              <a:spcAft>
                <a:spcPts val="1800"/>
              </a:spcAft>
              <a:buClrTx/>
              <a:buSzTx/>
              <a:buFont typeface="Wingdings" panose="05000000000000000000" pitchFamily="2" charset="2"/>
              <a:buNone/>
              <a:tabLst/>
              <a:defRPr sz="5400"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3975" marR="0" lvl="0" indent="0" algn="ctr" defTabSz="914400" rtl="0" eaLnBrk="1" fontAlgn="auto" latinLnBrk="0" hangingPunct="1">
              <a:lnSpc>
                <a:spcPts val="157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Deal Discount Amount Cap</a:t>
            </a:r>
          </a:p>
        </p:txBody>
      </p:sp>
      <p:graphicFrame>
        <p:nvGraphicFramePr>
          <p:cNvPr id="14" name="Table 12">
            <a:extLst>
              <a:ext uri="{FF2B5EF4-FFF2-40B4-BE49-F238E27FC236}">
                <a16:creationId xmlns:a16="http://schemas.microsoft.com/office/drawing/2014/main" id="{7DD825BD-A890-4E34-9D94-758BB3C322EA}"/>
              </a:ext>
            </a:extLst>
          </p:cNvPr>
          <p:cNvGraphicFramePr>
            <a:graphicFrameLocks noGrp="1"/>
          </p:cNvGraphicFramePr>
          <p:nvPr>
            <p:extLst>
              <p:ext uri="{D42A27DB-BD31-4B8C-83A1-F6EECF244321}">
                <p14:modId xmlns:p14="http://schemas.microsoft.com/office/powerpoint/2010/main" val="2726876918"/>
              </p:ext>
            </p:extLst>
          </p:nvPr>
        </p:nvGraphicFramePr>
        <p:xfrm>
          <a:off x="6574021" y="3429000"/>
          <a:ext cx="4725850" cy="2574240"/>
        </p:xfrm>
        <a:graphic>
          <a:graphicData uri="http://schemas.openxmlformats.org/drawingml/2006/table">
            <a:tbl>
              <a:tblPr firstRow="1" bandRow="1">
                <a:tableStyleId>{5C22544A-7EE6-4342-B048-85BDC9FD1C3A}</a:tableStyleId>
              </a:tblPr>
              <a:tblGrid>
                <a:gridCol w="2362925">
                  <a:extLst>
                    <a:ext uri="{9D8B030D-6E8A-4147-A177-3AD203B41FA5}">
                      <a16:colId xmlns:a16="http://schemas.microsoft.com/office/drawing/2014/main" val="4072484784"/>
                    </a:ext>
                  </a:extLst>
                </a:gridCol>
                <a:gridCol w="2362925">
                  <a:extLst>
                    <a:ext uri="{9D8B030D-6E8A-4147-A177-3AD203B41FA5}">
                      <a16:colId xmlns:a16="http://schemas.microsoft.com/office/drawing/2014/main" val="3345447878"/>
                    </a:ext>
                  </a:extLst>
                </a:gridCol>
              </a:tblGrid>
              <a:tr h="429040">
                <a:tc>
                  <a:txBody>
                    <a:bodyPr/>
                    <a:lstStyle/>
                    <a:p>
                      <a:pPr marL="0" algn="ctr" defTabSz="932742" rtl="0" eaLnBrk="1" latinLnBrk="0" hangingPunct="1"/>
                      <a:r>
                        <a:rPr lang="en-US" sz="1600" b="1" kern="1200" dirty="0">
                          <a:gradFill>
                            <a:gsLst>
                              <a:gs pos="83000">
                                <a:schemeClr val="bg1"/>
                              </a:gs>
                              <a:gs pos="100000">
                                <a:schemeClr val="bg1"/>
                              </a:gs>
                            </a:gsLst>
                            <a:lin ang="5400000" scaled="1"/>
                          </a:gradFill>
                          <a:latin typeface="+mj-lt"/>
                          <a:ea typeface="+mn-ea"/>
                          <a:cs typeface="+mn-cs"/>
                        </a:rPr>
                        <a:t>Blue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32742" rtl="0" eaLnBrk="1" latinLnBrk="0" hangingPunct="1"/>
                      <a:r>
                        <a:rPr lang="en-US" sz="1600" b="1" kern="1200" dirty="0">
                          <a:solidFill>
                            <a:schemeClr val="dk1"/>
                          </a:solidFill>
                          <a:latin typeface="+mj-lt"/>
                          <a:ea typeface="+mn-ea"/>
                          <a:cs typeface="+mn-cs"/>
                        </a:rPr>
                        <a:t>$250k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8606381"/>
                  </a:ext>
                </a:extLst>
              </a:tr>
              <a:tr h="429040">
                <a:tc>
                  <a:txBody>
                    <a:bodyPr/>
                    <a:lstStyle/>
                    <a:p>
                      <a:pPr marL="0" algn="ctr" defTabSz="932742" rtl="0" eaLnBrk="1" latinLnBrk="0" hangingPunct="1"/>
                      <a:r>
                        <a:rPr lang="en-US" sz="1600" b="1" kern="1200" dirty="0">
                          <a:gradFill>
                            <a:gsLst>
                              <a:gs pos="83000">
                                <a:schemeClr val="bg1"/>
                              </a:gs>
                              <a:gs pos="100000">
                                <a:schemeClr val="bg1"/>
                              </a:gs>
                            </a:gsLst>
                            <a:lin ang="5400000" scaled="1"/>
                          </a:gradFill>
                          <a:latin typeface="+mj-lt"/>
                          <a:ea typeface="+mn-ea"/>
                          <a:cs typeface="+mn-cs"/>
                        </a:rPr>
                        <a:t>Green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$250k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0649351"/>
                  </a:ext>
                </a:extLst>
              </a:tr>
              <a:tr h="429040">
                <a:tc>
                  <a:txBody>
                    <a:bodyPr/>
                    <a:lstStyle/>
                    <a:p>
                      <a:pPr algn="ctr"/>
                      <a:r>
                        <a:rPr lang="en-US" sz="1600" b="1" dirty="0">
                          <a:gradFill>
                            <a:gsLst>
                              <a:gs pos="83000">
                                <a:schemeClr val="tx1"/>
                              </a:gs>
                              <a:gs pos="100000">
                                <a:schemeClr val="tx1"/>
                              </a:gs>
                            </a:gsLst>
                            <a:lin ang="5400000" scaled="1"/>
                          </a:gradFill>
                          <a:latin typeface="+mj-lt"/>
                        </a:rPr>
                        <a:t>Yellow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$500k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7029371"/>
                  </a:ext>
                </a:extLst>
              </a:tr>
              <a:tr h="429040">
                <a:tc>
                  <a:txBody>
                    <a:bodyPr/>
                    <a:lstStyle/>
                    <a:p>
                      <a:pPr algn="ctr"/>
                      <a:r>
                        <a:rPr lang="en-US" sz="1600" b="1" dirty="0">
                          <a:gradFill>
                            <a:gsLst>
                              <a:gs pos="83000">
                                <a:schemeClr val="bg1"/>
                              </a:gs>
                              <a:gs pos="100000">
                                <a:schemeClr val="bg1"/>
                              </a:gs>
                            </a:gsLst>
                            <a:lin ang="5400000" scaled="1"/>
                          </a:gradFill>
                          <a:latin typeface="+mj-lt"/>
                        </a:rPr>
                        <a:t>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3B0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$2M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6432899"/>
                  </a:ext>
                </a:extLst>
              </a:tr>
              <a:tr h="429040">
                <a:tc>
                  <a:txBody>
                    <a:bodyPr/>
                    <a:lstStyle/>
                    <a:p>
                      <a:pPr algn="ctr"/>
                      <a:r>
                        <a:rPr lang="en-US" sz="1600" b="1" dirty="0">
                          <a:gradFill>
                            <a:gsLst>
                              <a:gs pos="83000">
                                <a:schemeClr val="bg1"/>
                              </a:gs>
                              <a:gs pos="100000">
                                <a:schemeClr val="bg1"/>
                              </a:gs>
                            </a:gsLst>
                            <a:lin ang="5400000" scaled="1"/>
                          </a:gradFill>
                          <a:latin typeface="+mj-lt"/>
                        </a:rPr>
                        <a:t>Teal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575"/>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$2.8M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2455208"/>
                  </a:ext>
                </a:extLst>
              </a:tr>
              <a:tr h="429040">
                <a:tc>
                  <a:txBody>
                    <a:bodyPr/>
                    <a:lstStyle/>
                    <a:p>
                      <a:pPr algn="ctr"/>
                      <a:r>
                        <a:rPr lang="en-US" sz="1600" b="1" dirty="0">
                          <a:gradFill>
                            <a:gsLst>
                              <a:gs pos="83000">
                                <a:schemeClr val="bg1"/>
                              </a:gs>
                              <a:gs pos="100000">
                                <a:schemeClr val="bg1"/>
                              </a:gs>
                            </a:gsLst>
                            <a:lin ang="5400000" scaled="1"/>
                          </a:gradFill>
                          <a:latin typeface="+mj-lt"/>
                        </a:rPr>
                        <a:t>Purple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661C5"/>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$8M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96091442"/>
                  </a:ext>
                </a:extLst>
              </a:tr>
            </a:tbl>
          </a:graphicData>
        </a:graphic>
      </p:graphicFrame>
    </p:spTree>
    <p:extLst>
      <p:ext uri="{BB962C8B-B14F-4D97-AF65-F5344CB8AC3E}">
        <p14:creationId xmlns:p14="http://schemas.microsoft.com/office/powerpoint/2010/main" val="37724321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86FE6E-CDB7-4ADF-A7E5-F7AF4CCF26C6}"/>
              </a:ext>
            </a:extLst>
          </p:cNvPr>
          <p:cNvSpPr>
            <a:spLocks noGrp="1"/>
          </p:cNvSpPr>
          <p:nvPr>
            <p:ph type="title"/>
          </p:nvPr>
        </p:nvSpPr>
        <p:spPr/>
        <p:txBody>
          <a:bodyPr/>
          <a:lstStyle/>
          <a:p>
            <a:r>
              <a:rPr lang="en-US" dirty="0"/>
              <a:t>Business Desk </a:t>
            </a:r>
          </a:p>
        </p:txBody>
      </p:sp>
      <p:sp>
        <p:nvSpPr>
          <p:cNvPr id="5" name="TextBox 4">
            <a:extLst>
              <a:ext uri="{FF2B5EF4-FFF2-40B4-BE49-F238E27FC236}">
                <a16:creationId xmlns:a16="http://schemas.microsoft.com/office/drawing/2014/main" id="{368428E0-49B6-4C72-BA9E-6847F9CF84E8}"/>
              </a:ext>
            </a:extLst>
          </p:cNvPr>
          <p:cNvSpPr txBox="1"/>
          <p:nvPr/>
        </p:nvSpPr>
        <p:spPr>
          <a:xfrm>
            <a:off x="493994" y="1083745"/>
            <a:ext cx="11018519" cy="584775"/>
          </a:xfrm>
          <a:prstGeom prst="rect">
            <a:avLst/>
          </a:prstGeom>
          <a:noFill/>
        </p:spPr>
        <p:txBody>
          <a:bodyPr wrap="square" rtlCol="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The Business Desk drives appropriate business behavior to assist the sales team and provides innovative business solutions to the customers that empower our customers to achieve their digital transformation objectives</a:t>
            </a:r>
          </a:p>
        </p:txBody>
      </p:sp>
      <p:sp>
        <p:nvSpPr>
          <p:cNvPr id="6" name="TextBox 5">
            <a:extLst>
              <a:ext uri="{FF2B5EF4-FFF2-40B4-BE49-F238E27FC236}">
                <a16:creationId xmlns:a16="http://schemas.microsoft.com/office/drawing/2014/main" id="{52C7A304-7BB7-452F-8DB0-7A589266FEC8}"/>
              </a:ext>
            </a:extLst>
          </p:cNvPr>
          <p:cNvSpPr txBox="1"/>
          <p:nvPr/>
        </p:nvSpPr>
        <p:spPr>
          <a:xfrm>
            <a:off x="588261" y="2271828"/>
            <a:ext cx="3305007" cy="3183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defPPr>
              <a:defRPr lang="en-US"/>
            </a:defPPr>
            <a:lvl1pPr marR="0" lvl="0" indent="0" algn="ctr" defTabSz="914367" fontAlgn="auto">
              <a:lnSpc>
                <a:spcPct val="90000"/>
              </a:lnSpc>
              <a:spcBef>
                <a:spcPts val="0"/>
              </a:spcBef>
              <a:spcAft>
                <a:spcPts val="1800"/>
              </a:spcAft>
              <a:buClrTx/>
              <a:buSzTx/>
              <a:buFont typeface="Wingdings" panose="05000000000000000000" pitchFamily="2" charset="2"/>
              <a:buNone/>
              <a:tabLst/>
              <a:defRPr sz="5400"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Volume Licensing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Engage with Business Desk regarding a customer negotiation of any type (pre-sales or post), product mix, location or customer segmentation. Based on customer, location, and scenario the submission will be route to the appropriate team to address.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i="0" strike="noStrike" kern="1200" cap="none" spc="0" normalizeH="0" baseline="0" noProof="0" dirty="0">
                <a:ln>
                  <a:noFill/>
                </a:ln>
                <a:solidFill>
                  <a:srgbClr val="000000"/>
                </a:solidFill>
                <a:effectLst/>
                <a:uLnTx/>
                <a:uFillTx/>
                <a:latin typeface="+mj-lt"/>
                <a:ea typeface="+mn-ea"/>
                <a:cs typeface="+mn-cs"/>
              </a:rPr>
              <a:t>Choose a Sector</a:t>
            </a:r>
            <a:r>
              <a:rPr lang="en-US" sz="1200" dirty="0">
                <a:solidFill>
                  <a:srgbClr val="000000"/>
                </a:solidFill>
                <a:latin typeface="+mj-lt"/>
              </a:rPr>
              <a:t>:</a:t>
            </a:r>
            <a:r>
              <a:rPr kumimoji="0" lang="en-US" sz="1200" b="0" i="0" u="none" strike="noStrike" kern="1200" cap="none" spc="0" normalizeH="0" baseline="0" noProof="0" dirty="0">
                <a:ln>
                  <a:noFill/>
                </a:ln>
                <a:solidFill>
                  <a:srgbClr val="000000"/>
                </a:solidFill>
                <a:effectLst/>
                <a:uLnTx/>
                <a:uFillTx/>
                <a:latin typeface="Segoe UI"/>
                <a:ea typeface="+mn-ea"/>
                <a:cs typeface="+mn-cs"/>
              </a:rPr>
              <a:t> Academic, Commercial or Public</a:t>
            </a:r>
          </a:p>
        </p:txBody>
      </p:sp>
      <p:sp>
        <p:nvSpPr>
          <p:cNvPr id="10" name="TextBox 9">
            <a:extLst>
              <a:ext uri="{FF2B5EF4-FFF2-40B4-BE49-F238E27FC236}">
                <a16:creationId xmlns:a16="http://schemas.microsoft.com/office/drawing/2014/main" id="{DDDFCFFA-6310-43AB-BB51-3520A977FD09}"/>
              </a:ext>
            </a:extLst>
          </p:cNvPr>
          <p:cNvSpPr txBox="1"/>
          <p:nvPr/>
        </p:nvSpPr>
        <p:spPr>
          <a:xfrm>
            <a:off x="4350749" y="2271828"/>
            <a:ext cx="3305007" cy="3183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defPPr>
              <a:defRPr lang="en-US"/>
            </a:defPPr>
            <a:lvl1pPr marR="0" lvl="0" indent="0" algn="ctr" defTabSz="914367" fontAlgn="auto">
              <a:lnSpc>
                <a:spcPct val="90000"/>
              </a:lnSpc>
              <a:spcBef>
                <a:spcPts val="0"/>
              </a:spcBef>
              <a:spcAft>
                <a:spcPts val="1800"/>
              </a:spcAft>
              <a:buClrTx/>
              <a:buSzTx/>
              <a:buFont typeface="Wingdings" panose="05000000000000000000" pitchFamily="2" charset="2"/>
              <a:buNone/>
              <a:tabLst/>
              <a:defRPr sz="5400"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Partner Solutions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Engage with Business Desk regarding thru-partner deal constructs and concessions.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This would include anything from Outsourcer Enrollments, Managed Services Exceptions, SPLA, CSP, MPA, ISVR, etc.</a:t>
            </a:r>
          </a:p>
          <a:p>
            <a:pPr marL="0" marR="0" lvl="0" indent="0" algn="l" defTabSz="914400" rtl="0" eaLnBrk="1" fontAlgn="auto" latinLnBrk="0" hangingPunct="1">
              <a:lnSpc>
                <a:spcPct val="100000"/>
              </a:lnSpc>
              <a:spcBef>
                <a:spcPts val="0"/>
              </a:spcBef>
              <a:spcAft>
                <a:spcPts val="1200"/>
              </a:spcAft>
              <a:buClrTx/>
              <a:buSzTx/>
              <a:buFontTx/>
              <a:buNone/>
              <a:tabLst/>
              <a:defRPr/>
            </a:pPr>
            <a:r>
              <a:rPr lang="en-US" sz="1200" dirty="0">
                <a:solidFill>
                  <a:srgbClr val="000000"/>
                </a:solidFill>
                <a:latin typeface="+mj-lt"/>
              </a:rPr>
              <a:t>Choose a Sector:</a:t>
            </a:r>
            <a:r>
              <a:rPr kumimoji="0" lang="en-US" sz="1200" b="0" i="0" u="none" strike="noStrike" kern="1200" cap="none" spc="0" normalizeH="0" baseline="0" noProof="0" dirty="0">
                <a:ln>
                  <a:noFill/>
                </a:ln>
                <a:solidFill>
                  <a:srgbClr val="000000"/>
                </a:solidFill>
                <a:effectLst/>
                <a:uLnTx/>
                <a:uFillTx/>
                <a:latin typeface="Segoe UI"/>
                <a:ea typeface="+mn-ea"/>
                <a:cs typeface="+mn-cs"/>
              </a:rPr>
              <a:t> Academic, Commercial, Public, Channel Enablement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DAF736E2-CBC6-4C17-883C-CDC4C807FFD7}"/>
              </a:ext>
            </a:extLst>
          </p:cNvPr>
          <p:cNvSpPr txBox="1"/>
          <p:nvPr/>
        </p:nvSpPr>
        <p:spPr>
          <a:xfrm>
            <a:off x="8113237" y="2271828"/>
            <a:ext cx="3305007" cy="3183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365760" rIns="274320" bIns="274320" numCol="1" spcCol="0" rtlCol="0" fromWordArt="0" anchor="t" anchorCtr="0" forceAA="0" compatLnSpc="1">
            <a:prstTxWarp prst="textNoShape">
              <a:avLst/>
            </a:prstTxWarp>
            <a:noAutofit/>
          </a:bodyPr>
          <a:lstStyle>
            <a:defPPr>
              <a:defRPr lang="en-US"/>
            </a:defPPr>
            <a:lvl1pPr marR="0" lvl="0" indent="0" algn="ctr" defTabSz="914367" fontAlgn="auto">
              <a:lnSpc>
                <a:spcPct val="90000"/>
              </a:lnSpc>
              <a:spcBef>
                <a:spcPts val="0"/>
              </a:spcBef>
              <a:spcAft>
                <a:spcPts val="1800"/>
              </a:spcAft>
              <a:buClrTx/>
              <a:buSzTx/>
              <a:buFont typeface="Wingdings" panose="05000000000000000000" pitchFamily="2" charset="2"/>
              <a:buNone/>
              <a:tabLst/>
              <a:defRPr sz="5400" b="1">
                <a:solidFill>
                  <a:schemeClr val="accen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Services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Engage with Business Desk regarding a customer negotiation of any type (pre-sales or post), product mix, location or customer segmentation. Based on customer, location and scenario the submission will be route to the appropriate team to address. </a:t>
            </a:r>
          </a:p>
          <a:p>
            <a:pPr marL="0" marR="0" lvl="0" indent="0" algn="l" defTabSz="914400" rtl="0" eaLnBrk="1" fontAlgn="auto" latinLnBrk="0" hangingPunct="1">
              <a:lnSpc>
                <a:spcPct val="100000"/>
              </a:lnSpc>
              <a:spcBef>
                <a:spcPts val="0"/>
              </a:spcBef>
              <a:spcAft>
                <a:spcPts val="1200"/>
              </a:spcAft>
              <a:buClrTx/>
              <a:buSzTx/>
              <a:buFontTx/>
              <a:buNone/>
              <a:tabLst/>
              <a:defRPr/>
            </a:pPr>
            <a:r>
              <a:rPr lang="en-US" sz="1200" dirty="0">
                <a:solidFill>
                  <a:srgbClr val="000000"/>
                </a:solidFill>
                <a:latin typeface="+mj-lt"/>
              </a:rPr>
              <a:t>Choose a Sector: </a:t>
            </a:r>
            <a:r>
              <a:rPr kumimoji="0" lang="en-US" sz="1200" b="0" i="0" u="none" strike="noStrike" kern="1200" cap="none" spc="0" normalizeH="0" baseline="0" noProof="0" dirty="0">
                <a:ln>
                  <a:noFill/>
                </a:ln>
                <a:solidFill>
                  <a:srgbClr val="000000"/>
                </a:solidFill>
                <a:effectLst/>
                <a:uLnTx/>
                <a:uFillTx/>
                <a:latin typeface="Segoe UI"/>
                <a:ea typeface="+mn-ea"/>
                <a:cs typeface="+mn-cs"/>
              </a:rPr>
              <a:t>Consulting or Support</a:t>
            </a: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 </a:t>
            </a:r>
          </a:p>
        </p:txBody>
      </p:sp>
      <p:sp>
        <p:nvSpPr>
          <p:cNvPr id="15" name="TextBox 14">
            <a:extLst>
              <a:ext uri="{FF2B5EF4-FFF2-40B4-BE49-F238E27FC236}">
                <a16:creationId xmlns:a16="http://schemas.microsoft.com/office/drawing/2014/main" id="{B69A8D91-4C9D-4FBA-8184-99B9D6055A89}"/>
              </a:ext>
            </a:extLst>
          </p:cNvPr>
          <p:cNvSpPr txBox="1"/>
          <p:nvPr/>
        </p:nvSpPr>
        <p:spPr>
          <a:xfrm>
            <a:off x="588262" y="5960574"/>
            <a:ext cx="11263769" cy="400110"/>
          </a:xfrm>
          <a:prstGeom prst="rect">
            <a:avLst/>
          </a:prstGeom>
          <a:noFill/>
        </p:spPr>
        <p:txBody>
          <a:bodyPr wrap="square" rtlCol="0" anchor="b" anchorCtr="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hlinkClick r:id="rId3"/>
              </a:rPr>
              <a:t>Business Desk Request Portal – PowerPoint walk through</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hlinkClick r:id="rId4"/>
              </a:rPr>
              <a:t>Business Desk Request Portal – Video walk through</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6A7955E-EA36-466B-BACF-2117D0A6D160}"/>
              </a:ext>
              <a:ext uri="{C183D7F6-B498-43B3-948B-1728B52AA6E4}">
                <adec:decorative xmlns:adec="http://schemas.microsoft.com/office/drawing/2017/decorative" val="1"/>
              </a:ext>
            </a:extLst>
          </p:cNvPr>
          <p:cNvGrpSpPr/>
          <p:nvPr/>
        </p:nvGrpSpPr>
        <p:grpSpPr>
          <a:xfrm>
            <a:off x="3020270" y="1948068"/>
            <a:ext cx="675862" cy="675862"/>
            <a:chOff x="821635" y="2146852"/>
            <a:chExt cx="477078" cy="477078"/>
          </a:xfrm>
        </p:grpSpPr>
        <p:sp>
          <p:nvSpPr>
            <p:cNvPr id="4" name="Oval 3">
              <a:extLst>
                <a:ext uri="{FF2B5EF4-FFF2-40B4-BE49-F238E27FC236}">
                  <a16:creationId xmlns:a16="http://schemas.microsoft.com/office/drawing/2014/main" id="{E72506ED-0BB1-4708-A951-0DB80428E37C}"/>
                </a:ext>
              </a:extLst>
            </p:cNvPr>
            <p:cNvSpPr/>
            <p:nvPr/>
          </p:nvSpPr>
          <p:spPr bwMode="auto">
            <a:xfrm>
              <a:off x="821635" y="2146852"/>
              <a:ext cx="477078" cy="4770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check 3">
              <a:extLst>
                <a:ext uri="{FF2B5EF4-FFF2-40B4-BE49-F238E27FC236}">
                  <a16:creationId xmlns:a16="http://schemas.microsoft.com/office/drawing/2014/main" id="{916A9B21-9A04-4DE6-86B1-A44B903EF12C}"/>
                </a:ext>
              </a:extLst>
            </p:cNvPr>
            <p:cNvSpPr>
              <a:spLocks noChangeAspect="1" noEditPoints="1"/>
            </p:cNvSpPr>
            <p:nvPr/>
          </p:nvSpPr>
          <p:spPr bwMode="auto">
            <a:xfrm>
              <a:off x="927653" y="2253638"/>
              <a:ext cx="265043" cy="26350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2" name="Group 11">
            <a:extLst>
              <a:ext uri="{FF2B5EF4-FFF2-40B4-BE49-F238E27FC236}">
                <a16:creationId xmlns:a16="http://schemas.microsoft.com/office/drawing/2014/main" id="{395EF343-71F6-4692-BC5F-ED24F45FDFA1}"/>
              </a:ext>
              <a:ext uri="{C183D7F6-B498-43B3-948B-1728B52AA6E4}">
                <adec:decorative xmlns:adec="http://schemas.microsoft.com/office/drawing/2017/decorative" val="1"/>
              </a:ext>
            </a:extLst>
          </p:cNvPr>
          <p:cNvGrpSpPr/>
          <p:nvPr/>
        </p:nvGrpSpPr>
        <p:grpSpPr>
          <a:xfrm>
            <a:off x="10545246" y="1948068"/>
            <a:ext cx="675862" cy="675862"/>
            <a:chOff x="8388625" y="2146852"/>
            <a:chExt cx="477078" cy="477078"/>
          </a:xfrm>
        </p:grpSpPr>
        <p:sp>
          <p:nvSpPr>
            <p:cNvPr id="24" name="Oval 23">
              <a:extLst>
                <a:ext uri="{FF2B5EF4-FFF2-40B4-BE49-F238E27FC236}">
                  <a16:creationId xmlns:a16="http://schemas.microsoft.com/office/drawing/2014/main" id="{0ED21FA5-B8ED-4037-91A3-9835E4C7CF48}"/>
                </a:ext>
              </a:extLst>
            </p:cNvPr>
            <p:cNvSpPr/>
            <p:nvPr/>
          </p:nvSpPr>
          <p:spPr bwMode="auto">
            <a:xfrm>
              <a:off x="8388625" y="2146852"/>
              <a:ext cx="477078" cy="4770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Freeform 96">
              <a:extLst>
                <a:ext uri="{FF2B5EF4-FFF2-40B4-BE49-F238E27FC236}">
                  <a16:creationId xmlns:a16="http://schemas.microsoft.com/office/drawing/2014/main" id="{CD82E732-8D26-4270-9ADA-14FB226DA8B1}"/>
                </a:ext>
              </a:extLst>
            </p:cNvPr>
            <p:cNvSpPr>
              <a:spLocks noChangeAspect="1" noEditPoints="1"/>
            </p:cNvSpPr>
            <p:nvPr/>
          </p:nvSpPr>
          <p:spPr bwMode="auto">
            <a:xfrm>
              <a:off x="8484073" y="2253638"/>
              <a:ext cx="286183" cy="26350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grpSp>
      <p:grpSp>
        <p:nvGrpSpPr>
          <p:cNvPr id="28" name="Group 27">
            <a:extLst>
              <a:ext uri="{FF2B5EF4-FFF2-40B4-BE49-F238E27FC236}">
                <a16:creationId xmlns:a16="http://schemas.microsoft.com/office/drawing/2014/main" id="{1BF9CF95-1AA2-4089-93C3-0BF9E03823EF}"/>
              </a:ext>
              <a:ext uri="{C183D7F6-B498-43B3-948B-1728B52AA6E4}">
                <adec:decorative xmlns:adec="http://schemas.microsoft.com/office/drawing/2017/decorative" val="1"/>
              </a:ext>
            </a:extLst>
          </p:cNvPr>
          <p:cNvGrpSpPr/>
          <p:nvPr/>
        </p:nvGrpSpPr>
        <p:grpSpPr>
          <a:xfrm>
            <a:off x="6782758" y="1948068"/>
            <a:ext cx="675862" cy="675862"/>
            <a:chOff x="4605130" y="2146852"/>
            <a:chExt cx="477078" cy="477078"/>
          </a:xfrm>
        </p:grpSpPr>
        <p:sp>
          <p:nvSpPr>
            <p:cNvPr id="21" name="Oval 20">
              <a:extLst>
                <a:ext uri="{FF2B5EF4-FFF2-40B4-BE49-F238E27FC236}">
                  <a16:creationId xmlns:a16="http://schemas.microsoft.com/office/drawing/2014/main" id="{8DC2082E-2BA6-43B7-88FD-DBFD0F99C5A7}"/>
                </a:ext>
              </a:extLst>
            </p:cNvPr>
            <p:cNvSpPr/>
            <p:nvPr/>
          </p:nvSpPr>
          <p:spPr bwMode="auto">
            <a:xfrm>
              <a:off x="4605130" y="2146852"/>
              <a:ext cx="477078" cy="4770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7" name="Commitments_EC4D">
              <a:extLst>
                <a:ext uri="{FF2B5EF4-FFF2-40B4-BE49-F238E27FC236}">
                  <a16:creationId xmlns:a16="http://schemas.microsoft.com/office/drawing/2014/main" id="{5E30E18F-1E10-49D1-AA9B-22F7C616FCC9}"/>
                </a:ext>
              </a:extLst>
            </p:cNvPr>
            <p:cNvSpPr>
              <a:spLocks noChangeAspect="1" noEditPoints="1"/>
            </p:cNvSpPr>
            <p:nvPr/>
          </p:nvSpPr>
          <p:spPr bwMode="auto">
            <a:xfrm>
              <a:off x="4704074" y="2254503"/>
              <a:ext cx="279190" cy="26177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9339256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E6B0-46EC-4523-BCC2-0834BC418C54}"/>
              </a:ext>
            </a:extLst>
          </p:cNvPr>
          <p:cNvSpPr>
            <a:spLocks noGrp="1"/>
          </p:cNvSpPr>
          <p:nvPr>
            <p:ph type="title"/>
          </p:nvPr>
        </p:nvSpPr>
        <p:spPr>
          <a:xfrm>
            <a:off x="585216" y="3035808"/>
            <a:ext cx="5784587" cy="498598"/>
          </a:xfrm>
        </p:spPr>
        <p:txBody>
          <a:bodyPr/>
          <a:lstStyle/>
          <a:p>
            <a:r>
              <a:rPr lang="en-US" dirty="0"/>
              <a:t>Learn more and ask for help</a:t>
            </a:r>
          </a:p>
        </p:txBody>
      </p:sp>
    </p:spTree>
    <p:extLst>
      <p:ext uri="{BB962C8B-B14F-4D97-AF65-F5344CB8AC3E}">
        <p14:creationId xmlns:p14="http://schemas.microsoft.com/office/powerpoint/2010/main" val="341232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F586C2-55BA-4DEB-BB27-12DC6E4B491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5393" y="0"/>
            <a:ext cx="5072805" cy="6858000"/>
          </a:xfrm>
          <a:prstGeom prst="rect">
            <a:avLst/>
          </a:prstGeom>
          <a:effectLst/>
        </p:spPr>
      </p:pic>
      <p:sp>
        <p:nvSpPr>
          <p:cNvPr id="5" name="Title 4">
            <a:extLst>
              <a:ext uri="{FF2B5EF4-FFF2-40B4-BE49-F238E27FC236}">
                <a16:creationId xmlns:a16="http://schemas.microsoft.com/office/drawing/2014/main" id="{3E67F632-188E-4E0C-9942-1A8EFADD3D5B}"/>
              </a:ext>
            </a:extLst>
          </p:cNvPr>
          <p:cNvSpPr>
            <a:spLocks noGrp="1"/>
          </p:cNvSpPr>
          <p:nvPr>
            <p:ph type="title"/>
          </p:nvPr>
        </p:nvSpPr>
        <p:spPr>
          <a:xfrm>
            <a:off x="5362509" y="457200"/>
            <a:ext cx="6244273" cy="492443"/>
          </a:xfrm>
        </p:spPr>
        <p:txBody>
          <a:bodyPr/>
          <a:lstStyle/>
          <a:p>
            <a:r>
              <a:rPr lang="en-US" sz="3200" dirty="0"/>
              <a:t>Pricing resources</a:t>
            </a:r>
          </a:p>
        </p:txBody>
      </p:sp>
      <p:sp>
        <p:nvSpPr>
          <p:cNvPr id="29" name="TextBox 28">
            <a:extLst>
              <a:ext uri="{FF2B5EF4-FFF2-40B4-BE49-F238E27FC236}">
                <a16:creationId xmlns:a16="http://schemas.microsoft.com/office/drawing/2014/main" id="{A5E8CFDC-6B50-421C-9273-FC8ADC53268F}"/>
              </a:ext>
            </a:extLst>
          </p:cNvPr>
          <p:cNvSpPr txBox="1"/>
          <p:nvPr/>
        </p:nvSpPr>
        <p:spPr>
          <a:xfrm>
            <a:off x="5362509" y="1083745"/>
            <a:ext cx="11018519" cy="338554"/>
          </a:xfrm>
          <a:prstGeom prst="rect">
            <a:avLst/>
          </a:prstGeom>
          <a:noFill/>
        </p:spPr>
        <p:txBody>
          <a:bodyPr wrap="square" lIns="0" rtlCol="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Where to go if you need help or more info</a:t>
            </a:r>
          </a:p>
        </p:txBody>
      </p:sp>
      <p:sp>
        <p:nvSpPr>
          <p:cNvPr id="24" name="Text Placeholder 5">
            <a:extLst>
              <a:ext uri="{FF2B5EF4-FFF2-40B4-BE49-F238E27FC236}">
                <a16:creationId xmlns:a16="http://schemas.microsoft.com/office/drawing/2014/main" id="{FC581062-C9E4-456D-AB1C-BF754E064A38}"/>
              </a:ext>
            </a:extLst>
          </p:cNvPr>
          <p:cNvSpPr txBox="1">
            <a:spLocks/>
          </p:cNvSpPr>
          <p:nvPr/>
        </p:nvSpPr>
        <p:spPr>
          <a:xfrm>
            <a:off x="5362509" y="1993886"/>
            <a:ext cx="6060865" cy="36163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i="0" kern="1200" spc="0" baseline="0">
                <a:solidFill>
                  <a:srgbClr val="000000"/>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4488" marR="0" lvl="0" indent="-344488" algn="l" defTabSz="932742" rtl="0" eaLnBrk="1" fontAlgn="auto" latinLnBrk="0" hangingPunct="1">
              <a:lnSpc>
                <a:spcPct val="100000"/>
              </a:lnSpc>
              <a:spcBef>
                <a:spcPct val="20000"/>
              </a:spcBef>
              <a:spcAft>
                <a:spcPts val="1800"/>
              </a:spcAft>
              <a:buClrTx/>
              <a:buSzPct val="90000"/>
              <a:buBlip>
                <a:blip r:embed="rId4"/>
              </a:buBlip>
              <a:tabLst/>
              <a:defRPr/>
            </a:pPr>
            <a:r>
              <a:rPr lang="en-US" sz="1600" dirty="0">
                <a:solidFill>
                  <a:schemeClr val="tx1"/>
                </a:solidFill>
                <a:latin typeface="+mj-lt"/>
              </a:rPr>
              <a:t>Leverage the updated </a:t>
            </a:r>
            <a:r>
              <a:rPr lang="en-US" sz="1600" dirty="0">
                <a:solidFill>
                  <a:schemeClr val="accent1"/>
                </a:solidFill>
                <a:latin typeface="+mj-lt"/>
                <a:hlinkClick r:id="rId5">
                  <a:extLst>
                    <a:ext uri="{A12FA001-AC4F-418D-AE19-62706E023703}">
                      <ahyp:hlinkClr xmlns:ahyp="http://schemas.microsoft.com/office/drawing/2018/hyperlinkcolor" val="tx"/>
                    </a:ext>
                  </a:extLst>
                </a:hlinkClick>
              </a:rPr>
              <a:t>data sizing and pricing calculator</a:t>
            </a:r>
            <a:r>
              <a:rPr lang="en-US" sz="1600" dirty="0">
                <a:solidFill>
                  <a:schemeClr val="accent1"/>
                </a:solidFill>
                <a:latin typeface="+mj-lt"/>
              </a:rPr>
              <a:t> </a:t>
            </a:r>
            <a:br>
              <a:rPr lang="en-US" sz="1600" dirty="0">
                <a:solidFill>
                  <a:schemeClr val="accent1"/>
                </a:solidFill>
                <a:latin typeface="+mj-lt"/>
              </a:rPr>
            </a:br>
            <a:r>
              <a:rPr lang="en-US" sz="1600" dirty="0">
                <a:solidFill>
                  <a:schemeClr val="tx1"/>
                </a:solidFill>
                <a:latin typeface="+mj-lt"/>
              </a:rPr>
              <a:t>to create estimates for customers</a:t>
            </a:r>
          </a:p>
          <a:p>
            <a:pPr marL="344488" indent="-344488">
              <a:spcAft>
                <a:spcPts val="1800"/>
              </a:spcAft>
              <a:buBlip>
                <a:blip r:embed="rId4"/>
              </a:buBlip>
              <a:defRPr/>
            </a:pPr>
            <a:r>
              <a:rPr lang="en-US" sz="1600" dirty="0">
                <a:solidFill>
                  <a:schemeClr val="tx1"/>
                </a:solidFill>
                <a:latin typeface="+mj-lt"/>
              </a:rPr>
              <a:t>Use the </a:t>
            </a:r>
            <a:r>
              <a:rPr lang="en-US" sz="1600" dirty="0">
                <a:solidFill>
                  <a:schemeClr val="accent1"/>
                </a:solidFill>
                <a:latin typeface="+mj-lt"/>
                <a:hlinkClick r:id="rId6">
                  <a:extLst>
                    <a:ext uri="{A12FA001-AC4F-418D-AE19-62706E023703}">
                      <ahyp:hlinkClr xmlns:ahyp="http://schemas.microsoft.com/office/drawing/2018/hyperlinkcolor" val="tx"/>
                    </a:ext>
                  </a:extLst>
                </a:hlinkClick>
              </a:rPr>
              <a:t>Value Calculator</a:t>
            </a:r>
            <a:r>
              <a:rPr lang="en-US" sz="1600" dirty="0">
                <a:solidFill>
                  <a:schemeClr val="accent1"/>
                </a:solidFill>
                <a:latin typeface="+mj-lt"/>
              </a:rPr>
              <a:t> </a:t>
            </a:r>
            <a:r>
              <a:rPr lang="en-US" sz="1600" dirty="0">
                <a:solidFill>
                  <a:schemeClr val="tx1"/>
                </a:solidFill>
                <a:latin typeface="+mj-lt"/>
              </a:rPr>
              <a:t>to help create business cases</a:t>
            </a:r>
          </a:p>
          <a:p>
            <a:pPr marL="344488" indent="-344488">
              <a:spcAft>
                <a:spcPts val="1800"/>
              </a:spcAft>
              <a:buBlip>
                <a:blip r:embed="rId4"/>
              </a:buBlip>
              <a:defRPr/>
            </a:pPr>
            <a:r>
              <a:rPr lang="en-US" sz="1600" dirty="0">
                <a:solidFill>
                  <a:schemeClr val="tx1"/>
                </a:solidFill>
                <a:latin typeface="+mj-lt"/>
              </a:rPr>
              <a:t>Reference </a:t>
            </a:r>
            <a:r>
              <a:rPr lang="en-US" sz="1600" dirty="0">
                <a:solidFill>
                  <a:schemeClr val="accent1"/>
                </a:solidFill>
                <a:latin typeface="+mj-lt"/>
                <a:hlinkClick r:id="rId7">
                  <a:extLst>
                    <a:ext uri="{A12FA001-AC4F-418D-AE19-62706E023703}">
                      <ahyp:hlinkClr xmlns:ahyp="http://schemas.microsoft.com/office/drawing/2018/hyperlinkcolor" val="tx"/>
                    </a:ext>
                  </a:extLst>
                </a:hlinkClick>
              </a:rPr>
              <a:t>billing documentation </a:t>
            </a:r>
            <a:r>
              <a:rPr lang="en-US" sz="1600" dirty="0">
                <a:solidFill>
                  <a:schemeClr val="tx1"/>
                </a:solidFill>
                <a:latin typeface="+mj-lt"/>
              </a:rPr>
              <a:t>for in-depth info about billing, free data tables, and more</a:t>
            </a:r>
          </a:p>
          <a:p>
            <a:pPr marL="344488" indent="-344488">
              <a:spcAft>
                <a:spcPts val="1800"/>
              </a:spcAft>
              <a:buBlip>
                <a:blip r:embed="rId4"/>
              </a:buBlip>
              <a:defRPr/>
            </a:pPr>
            <a:r>
              <a:rPr lang="en-US" sz="1600" dirty="0">
                <a:solidFill>
                  <a:schemeClr val="tx1"/>
                </a:solidFill>
                <a:latin typeface="+mj-lt"/>
              </a:rPr>
              <a:t>If you need additional discounts or pricing help on a deal, contact business desk</a:t>
            </a:r>
          </a:p>
          <a:p>
            <a:pPr marL="344488" indent="-344488">
              <a:spcAft>
                <a:spcPts val="1800"/>
              </a:spcAft>
              <a:buBlip>
                <a:blip r:embed="rId4"/>
              </a:buBlip>
              <a:defRPr/>
            </a:pPr>
            <a:r>
              <a:rPr lang="en-US" sz="1600" dirty="0">
                <a:solidFill>
                  <a:schemeClr val="tx1"/>
                </a:solidFill>
                <a:latin typeface="+mj-lt"/>
              </a:rPr>
              <a:t>More information: </a:t>
            </a:r>
            <a:r>
              <a:rPr lang="en-US" sz="1600" dirty="0">
                <a:solidFill>
                  <a:schemeClr val="accent1"/>
                </a:solidFill>
                <a:latin typeface="+mj-lt"/>
                <a:hlinkClick r:id="rId8">
                  <a:extLst>
                    <a:ext uri="{A12FA001-AC4F-418D-AE19-62706E023703}">
                      <ahyp:hlinkClr xmlns:ahyp="http://schemas.microsoft.com/office/drawing/2018/hyperlinkcolor" val="tx"/>
                    </a:ext>
                  </a:extLst>
                </a:hlinkClick>
              </a:rPr>
              <a:t>S100 Sales Guidance</a:t>
            </a:r>
            <a:endParaRPr lang="en-US" sz="1600" dirty="0">
              <a:solidFill>
                <a:schemeClr val="accent1"/>
              </a:solidFill>
              <a:latin typeface="+mj-lt"/>
            </a:endParaRPr>
          </a:p>
          <a:p>
            <a:pPr marL="344488" indent="-344488">
              <a:spcAft>
                <a:spcPts val="1800"/>
              </a:spcAft>
              <a:buBlip>
                <a:blip r:embed="rId4"/>
              </a:buBlip>
              <a:defRPr/>
            </a:pPr>
            <a:r>
              <a:rPr lang="en-US" sz="1600" dirty="0">
                <a:solidFill>
                  <a:schemeClr val="accent1"/>
                </a:solidFill>
                <a:latin typeface="+mj-lt"/>
                <a:hlinkClick r:id="rId9">
                  <a:extLst>
                    <a:ext uri="{A12FA001-AC4F-418D-AE19-62706E023703}">
                      <ahyp:hlinkClr xmlns:ahyp="http://schemas.microsoft.com/office/drawing/2018/hyperlinkcolor" val="tx"/>
                    </a:ext>
                  </a:extLst>
                </a:hlinkClick>
              </a:rPr>
              <a:t>The Total Economic Impact of Microsoft Sentinel</a:t>
            </a:r>
            <a:endParaRPr lang="en-US" sz="1600" dirty="0">
              <a:solidFill>
                <a:schemeClr val="accent1"/>
              </a:solidFill>
              <a:latin typeface="+mj-lt"/>
            </a:endParaRPr>
          </a:p>
        </p:txBody>
      </p:sp>
    </p:spTree>
    <p:extLst>
      <p:ext uri="{BB962C8B-B14F-4D97-AF65-F5344CB8AC3E}">
        <p14:creationId xmlns:p14="http://schemas.microsoft.com/office/powerpoint/2010/main" val="7080647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36F8-7E26-440F-9BF0-5C6919936DB5}"/>
              </a:ext>
            </a:extLst>
          </p:cNvPr>
          <p:cNvSpPr>
            <a:spLocks noGrp="1"/>
          </p:cNvSpPr>
          <p:nvPr>
            <p:ph type="title"/>
          </p:nvPr>
        </p:nvSpPr>
        <p:spPr/>
        <p:txBody>
          <a:bodyPr/>
          <a:lstStyle/>
          <a:p>
            <a:r>
              <a:rPr lang="en-US" dirty="0"/>
              <a:t>Data sizing and pricing calculator </a:t>
            </a:r>
          </a:p>
        </p:txBody>
      </p:sp>
      <p:pic>
        <p:nvPicPr>
          <p:cNvPr id="4" name="Picture 3" descr="Screenshot of Sentinel and Log Analytics Cost Estimation Calculator and how to use it">
            <a:extLst>
              <a:ext uri="{FF2B5EF4-FFF2-40B4-BE49-F238E27FC236}">
                <a16:creationId xmlns:a16="http://schemas.microsoft.com/office/drawing/2014/main" id="{B71393DB-1790-487D-88F8-293826F77EC2}"/>
              </a:ext>
            </a:extLst>
          </p:cNvPr>
          <p:cNvPicPr>
            <a:picLocks noChangeAspect="1"/>
          </p:cNvPicPr>
          <p:nvPr/>
        </p:nvPicPr>
        <p:blipFill>
          <a:blip r:embed="rId2"/>
          <a:stretch>
            <a:fillRect/>
          </a:stretch>
        </p:blipFill>
        <p:spPr>
          <a:xfrm>
            <a:off x="2344756" y="1444137"/>
            <a:ext cx="7502488" cy="4837131"/>
          </a:xfrm>
          <a:prstGeom prst="rect">
            <a:avLst/>
          </a:prstGeom>
          <a:ln w="12700">
            <a:solidFill>
              <a:srgbClr val="D2D2D2"/>
            </a:solidFill>
          </a:ln>
        </p:spPr>
      </p:pic>
    </p:spTree>
    <p:extLst>
      <p:ext uri="{BB962C8B-B14F-4D97-AF65-F5344CB8AC3E}">
        <p14:creationId xmlns:p14="http://schemas.microsoft.com/office/powerpoint/2010/main" val="17708385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36F8-7E26-440F-9BF0-5C6919936DB5}"/>
              </a:ext>
            </a:extLst>
          </p:cNvPr>
          <p:cNvSpPr>
            <a:spLocks noGrp="1"/>
          </p:cNvSpPr>
          <p:nvPr>
            <p:ph type="title"/>
          </p:nvPr>
        </p:nvSpPr>
        <p:spPr/>
        <p:txBody>
          <a:bodyPr/>
          <a:lstStyle/>
          <a:p>
            <a:r>
              <a:rPr lang="en-US" dirty="0"/>
              <a:t>Data sizing and pricing calculator cont’d </a:t>
            </a:r>
          </a:p>
        </p:txBody>
      </p:sp>
      <p:pic>
        <p:nvPicPr>
          <p:cNvPr id="5" name="Picture 4" descr="Screenshot of SOAR Cost Estimation and how to calculate cost">
            <a:extLst>
              <a:ext uri="{FF2B5EF4-FFF2-40B4-BE49-F238E27FC236}">
                <a16:creationId xmlns:a16="http://schemas.microsoft.com/office/drawing/2014/main" id="{EDD9B4A9-6B68-4C1C-9778-082E517388BB}"/>
              </a:ext>
            </a:extLst>
          </p:cNvPr>
          <p:cNvPicPr>
            <a:picLocks noChangeAspect="1"/>
          </p:cNvPicPr>
          <p:nvPr/>
        </p:nvPicPr>
        <p:blipFill>
          <a:blip r:embed="rId2"/>
          <a:stretch>
            <a:fillRect/>
          </a:stretch>
        </p:blipFill>
        <p:spPr>
          <a:xfrm>
            <a:off x="2604052" y="1444137"/>
            <a:ext cx="6983896" cy="4837131"/>
          </a:xfrm>
          <a:prstGeom prst="rect">
            <a:avLst/>
          </a:prstGeom>
          <a:ln w="12700">
            <a:solidFill>
              <a:srgbClr val="D2D2D2"/>
            </a:solidFill>
          </a:ln>
        </p:spPr>
      </p:pic>
    </p:spTree>
    <p:extLst>
      <p:ext uri="{BB962C8B-B14F-4D97-AF65-F5344CB8AC3E}">
        <p14:creationId xmlns:p14="http://schemas.microsoft.com/office/powerpoint/2010/main" val="17357920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19E6BF9F-64A5-49BF-91D6-391DF8884120}"/>
              </a:ext>
              <a:ext uri="{C183D7F6-B498-43B3-948B-1728B52AA6E4}">
                <adec:decorative xmlns:adec="http://schemas.microsoft.com/office/drawing/2017/decorative" val="1"/>
              </a:ext>
            </a:extLst>
          </p:cNvPr>
          <p:cNvSpPr/>
          <p:nvPr/>
        </p:nvSpPr>
        <p:spPr bwMode="auto">
          <a:xfrm>
            <a:off x="-930022" y="5311016"/>
            <a:ext cx="6037943" cy="822511"/>
          </a:xfrm>
          <a:prstGeom prst="roundRect">
            <a:avLst>
              <a:gd name="adj" fmla="val 5000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FF5106EF-998E-4E95-BCAE-A2A20F476907}"/>
              </a:ext>
            </a:extLst>
          </p:cNvPr>
          <p:cNvSpPr>
            <a:spLocks noGrp="1"/>
          </p:cNvSpPr>
          <p:nvPr>
            <p:ph type="title"/>
          </p:nvPr>
        </p:nvSpPr>
        <p:spPr/>
        <p:txBody>
          <a:bodyPr/>
          <a:lstStyle/>
          <a:p>
            <a:r>
              <a:rPr lang="en-US" dirty="0"/>
              <a:t>Total Value Calculator</a:t>
            </a:r>
          </a:p>
        </p:txBody>
      </p:sp>
      <p:sp>
        <p:nvSpPr>
          <p:cNvPr id="10" name="Text Placeholder 2">
            <a:extLst>
              <a:ext uri="{FF2B5EF4-FFF2-40B4-BE49-F238E27FC236}">
                <a16:creationId xmlns:a16="http://schemas.microsoft.com/office/drawing/2014/main" id="{19316335-5123-4A3E-B568-DCA01986C38C}"/>
              </a:ext>
            </a:extLst>
          </p:cNvPr>
          <p:cNvSpPr>
            <a:spLocks noGrp="1"/>
          </p:cNvSpPr>
          <p:nvPr>
            <p:ph type="body" sz="quarter" idx="10"/>
          </p:nvPr>
        </p:nvSpPr>
        <p:spPr>
          <a:xfrm>
            <a:off x="586390" y="1434370"/>
            <a:ext cx="4515697" cy="3477875"/>
          </a:xfrm>
        </p:spPr>
        <p:txBody>
          <a:bodyPr/>
          <a:lstStyle/>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Calculate the total value of Microsoft Sentinel to help you build business cases for customers</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Includes all MW products but </a:t>
            </a:r>
            <a:r>
              <a:rPr lang="en-US" sz="1600" i="1" dirty="0">
                <a:latin typeface="+mj-lt"/>
              </a:rPr>
              <a:t>can be used for only Microsoft Sentinel</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Includes the TEI model created by </a:t>
            </a:r>
            <a:br>
              <a:rPr lang="en-US" sz="1600" dirty="0">
                <a:latin typeface="+mj-lt"/>
              </a:rPr>
            </a:br>
            <a:r>
              <a:rPr lang="en-US" sz="1600" dirty="0">
                <a:latin typeface="+mj-lt"/>
              </a:rPr>
              <a:t>Forrester for the Total Economic Impact of Microsoft Sentinel study</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Download the Excel version to fully customize to your customer</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How-to guides are linked in the spreadsheet</a:t>
            </a:r>
          </a:p>
          <a:p>
            <a:pPr marL="228600" indent="-228600" defTabSz="932472" fontAlgn="base">
              <a:spcBef>
                <a:spcPct val="0"/>
              </a:spcBef>
              <a:spcAft>
                <a:spcPts val="1200"/>
              </a:spcAft>
              <a:buClr>
                <a:schemeClr val="tx1"/>
              </a:buClr>
              <a:buSzTx/>
              <a:buFont typeface="Arial" panose="020B0604020202020204" pitchFamily="34" charset="0"/>
              <a:buChar char="•"/>
              <a:defRPr/>
            </a:pPr>
            <a:endParaRPr lang="en-US" sz="1600" dirty="0">
              <a:latin typeface="+mj-lt"/>
            </a:endParaRPr>
          </a:p>
        </p:txBody>
      </p:sp>
      <p:sp>
        <p:nvSpPr>
          <p:cNvPr id="14" name="TextBox 13">
            <a:extLst>
              <a:ext uri="{FF2B5EF4-FFF2-40B4-BE49-F238E27FC236}">
                <a16:creationId xmlns:a16="http://schemas.microsoft.com/office/drawing/2014/main" id="{8957DF91-FB65-4B81-9EC6-7BCA3300ACBB}"/>
              </a:ext>
            </a:extLst>
          </p:cNvPr>
          <p:cNvSpPr txBox="1"/>
          <p:nvPr/>
        </p:nvSpPr>
        <p:spPr>
          <a:xfrm>
            <a:off x="586390" y="5438944"/>
            <a:ext cx="4428521" cy="538956"/>
          </a:xfrm>
          <a:prstGeom prst="rect">
            <a:avLst/>
          </a:prstGeom>
          <a:noFill/>
        </p:spPr>
        <p:txBody>
          <a:bodyPr wrap="square" lIns="0" tIns="143428" rIns="179285" bIns="143428" rtlCol="0">
            <a:spAutoFit/>
          </a:bodyPr>
          <a:lstStyle/>
          <a:p>
            <a:pPr marL="0" marR="0" lvl="0" indent="0" algn="l" defTabSz="914367" rtl="0" eaLnBrk="1" fontAlgn="auto" latinLnBrk="0" hangingPunct="1">
              <a:lnSpc>
                <a:spcPct val="90000"/>
              </a:lnSpc>
              <a:spcBef>
                <a:spcPts val="1200"/>
              </a:spcBef>
              <a:spcAft>
                <a:spcPts val="600"/>
              </a:spcAft>
              <a:buClrTx/>
              <a:buSzTx/>
              <a:buFontTx/>
              <a:buNone/>
              <a:tabLst/>
              <a:defRPr/>
            </a:pPr>
            <a:r>
              <a:rPr kumimoji="0" lang="en-US" b="1" i="0" u="none" strike="noStrike" kern="1200" cap="none" spc="0" normalizeH="0" baseline="0" noProof="0" dirty="0">
                <a:ln>
                  <a:noFill/>
                </a:ln>
                <a:solidFill>
                  <a:schemeClr val="bg1"/>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https://vc.transform.microsoft.com/</a:t>
            </a:r>
            <a:endParaRPr kumimoji="0" lang="en-US" b="1" i="0" u="none" strike="noStrike" kern="1200" cap="none" spc="0" normalizeH="0" baseline="0" noProof="0" dirty="0">
              <a:ln>
                <a:noFill/>
              </a:ln>
              <a:solidFill>
                <a:schemeClr val="bg1"/>
              </a:solidFill>
              <a:effectLst/>
              <a:uLnTx/>
              <a:uFillTx/>
              <a:latin typeface="Segoe UI"/>
              <a:ea typeface="+mn-ea"/>
              <a:cs typeface="+mn-cs"/>
            </a:endParaRPr>
          </a:p>
        </p:txBody>
      </p:sp>
      <p:grpSp>
        <p:nvGrpSpPr>
          <p:cNvPr id="8" name="Group 7" descr="Screenshot of Value calculator tool webpage, with &quot;click here to download the advanced (Excel) Value Calculator&quot; link highlighted with a black rectangle.">
            <a:extLst>
              <a:ext uri="{FF2B5EF4-FFF2-40B4-BE49-F238E27FC236}">
                <a16:creationId xmlns:a16="http://schemas.microsoft.com/office/drawing/2014/main" id="{6600700F-9DAD-4FCE-963E-53164A071833}"/>
              </a:ext>
            </a:extLst>
          </p:cNvPr>
          <p:cNvGrpSpPr/>
          <p:nvPr/>
        </p:nvGrpSpPr>
        <p:grpSpPr>
          <a:xfrm>
            <a:off x="6443658" y="1631477"/>
            <a:ext cx="6433567" cy="4270316"/>
            <a:chOff x="6443658" y="1631477"/>
            <a:chExt cx="6433567" cy="4270316"/>
          </a:xfrm>
        </p:grpSpPr>
        <p:pic>
          <p:nvPicPr>
            <p:cNvPr id="7" name="Picture 6">
              <a:extLst>
                <a:ext uri="{FF2B5EF4-FFF2-40B4-BE49-F238E27FC236}">
                  <a16:creationId xmlns:a16="http://schemas.microsoft.com/office/drawing/2014/main" id="{10F6F94C-39B9-478D-86D2-21AB8E08F9A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43658" y="1631477"/>
              <a:ext cx="6433567" cy="4270316"/>
            </a:xfrm>
            <a:prstGeom prst="rect">
              <a:avLst/>
            </a:prstGeom>
            <a:ln w="12700">
              <a:solidFill>
                <a:srgbClr val="D2D2D2"/>
              </a:solidFill>
            </a:ln>
          </p:spPr>
        </p:pic>
        <p:sp>
          <p:nvSpPr>
            <p:cNvPr id="17" name="Rectangle 16">
              <a:extLst>
                <a:ext uri="{FF2B5EF4-FFF2-40B4-BE49-F238E27FC236}">
                  <a16:creationId xmlns:a16="http://schemas.microsoft.com/office/drawing/2014/main" id="{A6B3B476-23CA-407F-AA51-A93D0361F7E9}"/>
                </a:ext>
              </a:extLst>
            </p:cNvPr>
            <p:cNvSpPr/>
            <p:nvPr/>
          </p:nvSpPr>
          <p:spPr bwMode="auto">
            <a:xfrm>
              <a:off x="8780298" y="4800018"/>
              <a:ext cx="1794937" cy="386749"/>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4529447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2CA9F0-B1D0-400E-8303-01E95019A49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0"/>
            <a:ext cx="11118532" cy="6858000"/>
          </a:xfrm>
          <a:prstGeom prst="rect">
            <a:avLst/>
          </a:prstGeom>
        </p:spPr>
      </p:pic>
      <p:sp>
        <p:nvSpPr>
          <p:cNvPr id="6" name="Rectangle 5">
            <a:extLst>
              <a:ext uri="{FF2B5EF4-FFF2-40B4-BE49-F238E27FC236}">
                <a16:creationId xmlns:a16="http://schemas.microsoft.com/office/drawing/2014/main" id="{57836895-0AE9-4BDC-8789-EA18EA7C7493}"/>
              </a:ext>
              <a:ext uri="{C183D7F6-B498-43B3-948B-1728B52AA6E4}">
                <adec:decorative xmlns:adec="http://schemas.microsoft.com/office/drawing/2017/decorative" val="1"/>
              </a:ext>
            </a:extLst>
          </p:cNvPr>
          <p:cNvSpPr/>
          <p:nvPr/>
        </p:nvSpPr>
        <p:spPr bwMode="auto">
          <a:xfrm>
            <a:off x="3469373" y="3614057"/>
            <a:ext cx="6414856" cy="1404257"/>
          </a:xfrm>
          <a:prstGeom prst="rect">
            <a:avLst/>
          </a:prstGeom>
          <a:noFill/>
          <a:ln w="762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Speech Bubble: Rectangle 7">
            <a:extLst>
              <a:ext uri="{FF2B5EF4-FFF2-40B4-BE49-F238E27FC236}">
                <a16:creationId xmlns:a16="http://schemas.microsoft.com/office/drawing/2014/main" id="{792C69CA-732B-4BC7-9F7B-DADFF5E7777B}"/>
              </a:ext>
              <a:ext uri="{C183D7F6-B498-43B3-948B-1728B52AA6E4}">
                <adec:decorative xmlns:adec="http://schemas.microsoft.com/office/drawing/2017/decorative" val="1"/>
              </a:ext>
            </a:extLst>
          </p:cNvPr>
          <p:cNvSpPr/>
          <p:nvPr/>
        </p:nvSpPr>
        <p:spPr bwMode="auto">
          <a:xfrm>
            <a:off x="3973285" y="2188030"/>
            <a:ext cx="3124199" cy="979512"/>
          </a:xfrm>
          <a:prstGeom prst="wedgeRectCallout">
            <a:avLst>
              <a:gd name="adj1" fmla="val -20833"/>
              <a:gd name="adj2" fmla="val 8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Select “Security” and run results to narrow the tool to security solutions</a:t>
            </a:r>
          </a:p>
        </p:txBody>
      </p:sp>
      <p:sp>
        <p:nvSpPr>
          <p:cNvPr id="14" name="Title 13">
            <a:extLst>
              <a:ext uri="{FF2B5EF4-FFF2-40B4-BE49-F238E27FC236}">
                <a16:creationId xmlns:a16="http://schemas.microsoft.com/office/drawing/2014/main" id="{FE1470E5-376A-4269-9DB6-37E4F9139343}"/>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Value Calculator screenshot </a:t>
            </a:r>
            <a:r>
              <a:rPr lang="en-US" dirty="0" err="1"/>
              <a:t>pt</a:t>
            </a:r>
            <a:r>
              <a:rPr lang="en-US" dirty="0"/>
              <a:t> 1</a:t>
            </a:r>
          </a:p>
        </p:txBody>
      </p:sp>
      <p:grpSp>
        <p:nvGrpSpPr>
          <p:cNvPr id="13" name="Group 12" descr="Detailed screenshot of Value Calculator tool with &quot;Modernize Security and Defend against threats&quot; filter highlighted with a red rectangle.">
            <a:extLst>
              <a:ext uri="{FF2B5EF4-FFF2-40B4-BE49-F238E27FC236}">
                <a16:creationId xmlns:a16="http://schemas.microsoft.com/office/drawing/2014/main" id="{50A40DD1-0F71-43F5-B2F3-1ECB02066962}"/>
              </a:ext>
            </a:extLst>
          </p:cNvPr>
          <p:cNvGrpSpPr/>
          <p:nvPr/>
        </p:nvGrpSpPr>
        <p:grpSpPr>
          <a:xfrm>
            <a:off x="-26504" y="0"/>
            <a:ext cx="12419000" cy="6885658"/>
            <a:chOff x="-26504" y="0"/>
            <a:chExt cx="12419000" cy="6885658"/>
          </a:xfrm>
        </p:grpSpPr>
        <p:sp>
          <p:nvSpPr>
            <p:cNvPr id="9" name="Rectangle 8">
              <a:extLst>
                <a:ext uri="{FF2B5EF4-FFF2-40B4-BE49-F238E27FC236}">
                  <a16:creationId xmlns:a16="http://schemas.microsoft.com/office/drawing/2014/main" id="{123048AD-256D-48F4-A348-6856D0002AE4}"/>
                </a:ext>
              </a:extLst>
            </p:cNvPr>
            <p:cNvSpPr/>
            <p:nvPr/>
          </p:nvSpPr>
          <p:spPr bwMode="auto">
            <a:xfrm>
              <a:off x="0" y="5516114"/>
              <a:ext cx="12192000" cy="1369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70E1C7A3-C7D3-4D09-81AB-179E1EC301F9}"/>
                </a:ext>
              </a:extLst>
            </p:cNvPr>
            <p:cNvGrpSpPr/>
            <p:nvPr/>
          </p:nvGrpSpPr>
          <p:grpSpPr>
            <a:xfrm>
              <a:off x="-26504" y="0"/>
              <a:ext cx="12419000" cy="6653291"/>
              <a:chOff x="-26504" y="0"/>
              <a:chExt cx="12419000" cy="6653291"/>
            </a:xfrm>
          </p:grpSpPr>
          <p:graphicFrame>
            <p:nvGraphicFramePr>
              <p:cNvPr id="2" name="Object 1">
                <a:extLst>
                  <a:ext uri="{FF2B5EF4-FFF2-40B4-BE49-F238E27FC236}">
                    <a16:creationId xmlns:a16="http://schemas.microsoft.com/office/drawing/2014/main" id="{11200EF1-5A40-4831-80DA-6015BDF4CD87}"/>
                  </a:ext>
                </a:extLst>
              </p:cNvPr>
              <p:cNvGraphicFramePr>
                <a:graphicFrameLocks noChangeAspect="1"/>
              </p:cNvGraphicFramePr>
              <p:nvPr>
                <p:extLst>
                  <p:ext uri="{D42A27DB-BD31-4B8C-83A1-F6EECF244321}">
                    <p14:modId xmlns:p14="http://schemas.microsoft.com/office/powerpoint/2010/main" val="3963269820"/>
                  </p:ext>
                </p:extLst>
              </p:nvPr>
            </p:nvGraphicFramePr>
            <p:xfrm>
              <a:off x="-26504" y="204709"/>
              <a:ext cx="12419000" cy="6448582"/>
            </p:xfrm>
            <a:graphic>
              <a:graphicData uri="http://schemas.openxmlformats.org/presentationml/2006/ole">
                <mc:AlternateContent xmlns:mc="http://schemas.openxmlformats.org/markup-compatibility/2006">
                  <mc:Choice xmlns:v="urn:schemas-microsoft-com:vml" Requires="v">
                    <p:oleObj spid="_x0000_s182273" name="Bitmap Image" r:id="rId5" imgW="11874600" imgH="6165720" progId="Paint.Picture">
                      <p:embed/>
                    </p:oleObj>
                  </mc:Choice>
                  <mc:Fallback>
                    <p:oleObj name="Bitmap Image" r:id="rId5" imgW="11874600" imgH="6165720" progId="Paint.Picture">
                      <p:embed/>
                      <p:pic>
                        <p:nvPicPr>
                          <p:cNvPr id="2" name="Object 1">
                            <a:extLst>
                              <a:ext uri="{FF2B5EF4-FFF2-40B4-BE49-F238E27FC236}">
                                <a16:creationId xmlns:a16="http://schemas.microsoft.com/office/drawing/2014/main" id="{11200EF1-5A40-4831-80DA-6015BDF4CD87}"/>
                              </a:ext>
                            </a:extLst>
                          </p:cNvPr>
                          <p:cNvPicPr/>
                          <p:nvPr/>
                        </p:nvPicPr>
                        <p:blipFill>
                          <a:blip r:embed="rId6"/>
                          <a:stretch>
                            <a:fillRect/>
                          </a:stretch>
                        </p:blipFill>
                        <p:spPr>
                          <a:xfrm>
                            <a:off x="-26504" y="204709"/>
                            <a:ext cx="12419000" cy="6448582"/>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94F82431-E836-4CEF-AC90-61AEBCC9FAAB}"/>
                  </a:ext>
                </a:extLst>
              </p:cNvPr>
              <p:cNvSpPr/>
              <p:nvPr/>
            </p:nvSpPr>
            <p:spPr bwMode="auto">
              <a:xfrm>
                <a:off x="0" y="0"/>
                <a:ext cx="12192000" cy="38431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21825972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D9AE-2313-4EA6-B1E9-8C288BC86092}"/>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36860E11-C972-421C-91BC-C7630870B2D6}"/>
              </a:ext>
            </a:extLst>
          </p:cNvPr>
          <p:cNvSpPr>
            <a:spLocks noGrp="1"/>
          </p:cNvSpPr>
          <p:nvPr>
            <p:ph type="body" sz="quarter" idx="10"/>
          </p:nvPr>
        </p:nvSpPr>
        <p:spPr>
          <a:xfrm>
            <a:off x="584200" y="1435100"/>
            <a:ext cx="5212080" cy="2308324"/>
          </a:xfrm>
        </p:spPr>
        <p:txBody>
          <a:bodyPr/>
          <a:lstStyle/>
          <a:p>
            <a:pPr marL="342900" indent="-342900">
              <a:buFont typeface="Arial" panose="020B0604020202020204" pitchFamily="34" charset="0"/>
              <a:buChar char="•"/>
            </a:pPr>
            <a:r>
              <a:rPr lang="en-US" sz="2400" dirty="0">
                <a:gradFill>
                  <a:gsLst>
                    <a:gs pos="83000">
                      <a:schemeClr val="tx1"/>
                    </a:gs>
                    <a:gs pos="100000">
                      <a:schemeClr val="tx1"/>
                    </a:gs>
                  </a:gsLst>
                  <a:lin ang="5400000" scaled="1"/>
                </a:gradFill>
                <a:latin typeface="+mj-lt"/>
              </a:rPr>
              <a:t>Basics of Microsoft Sentinel pricing</a:t>
            </a:r>
          </a:p>
          <a:p>
            <a:pPr marL="342900" indent="-342900">
              <a:buFont typeface="Arial" panose="020B0604020202020204" pitchFamily="34" charset="0"/>
              <a:buChar char="•"/>
            </a:pPr>
            <a:r>
              <a:rPr lang="en-US" sz="2400" dirty="0">
                <a:gradFill>
                  <a:gsLst>
                    <a:gs pos="83000">
                      <a:schemeClr val="tx1"/>
                    </a:gs>
                    <a:gs pos="100000">
                      <a:schemeClr val="tx1"/>
                    </a:gs>
                  </a:gsLst>
                  <a:lin ang="5400000" scaled="1"/>
                </a:gradFill>
                <a:latin typeface="+mj-lt"/>
              </a:rPr>
              <a:t>Manage costs as you ingest </a:t>
            </a:r>
            <a:br>
              <a:rPr lang="en-US" sz="2400" dirty="0">
                <a:gradFill>
                  <a:gsLst>
                    <a:gs pos="83000">
                      <a:schemeClr val="tx1"/>
                    </a:gs>
                    <a:gs pos="100000">
                      <a:schemeClr val="tx1"/>
                    </a:gs>
                  </a:gsLst>
                  <a:lin ang="5400000" scaled="1"/>
                </a:gradFill>
                <a:latin typeface="+mj-lt"/>
              </a:rPr>
            </a:br>
            <a:r>
              <a:rPr lang="en-US" sz="2400" dirty="0">
                <a:gradFill>
                  <a:gsLst>
                    <a:gs pos="83000">
                      <a:schemeClr val="tx1"/>
                    </a:gs>
                    <a:gs pos="100000">
                      <a:schemeClr val="tx1"/>
                    </a:gs>
                  </a:gsLst>
                  <a:lin ang="5400000" scaled="1"/>
                </a:gradFill>
                <a:latin typeface="+mj-lt"/>
              </a:rPr>
              <a:t>more data</a:t>
            </a:r>
          </a:p>
          <a:p>
            <a:pPr marL="342900" indent="-342900">
              <a:buFont typeface="Arial" panose="020B0604020202020204" pitchFamily="34" charset="0"/>
              <a:buChar char="•"/>
            </a:pPr>
            <a:r>
              <a:rPr lang="en-US" sz="2400" dirty="0">
                <a:gradFill>
                  <a:gsLst>
                    <a:gs pos="83000">
                      <a:schemeClr val="tx1"/>
                    </a:gs>
                    <a:gs pos="100000">
                      <a:schemeClr val="tx1"/>
                    </a:gs>
                  </a:gsLst>
                  <a:lin ang="5400000" scaled="1"/>
                </a:gradFill>
                <a:latin typeface="+mj-lt"/>
              </a:rPr>
              <a:t>Benefit from free trials and offers</a:t>
            </a:r>
          </a:p>
          <a:p>
            <a:pPr marL="342900" indent="-342900">
              <a:buFont typeface="Arial" panose="020B0604020202020204" pitchFamily="34" charset="0"/>
              <a:buChar char="•"/>
            </a:pPr>
            <a:r>
              <a:rPr lang="en-US" sz="2400" dirty="0">
                <a:gradFill>
                  <a:gsLst>
                    <a:gs pos="83000">
                      <a:schemeClr val="tx1"/>
                    </a:gs>
                    <a:gs pos="100000">
                      <a:schemeClr val="tx1"/>
                    </a:gs>
                  </a:gsLst>
                  <a:lin ang="5400000" scaled="1"/>
                </a:gradFill>
                <a:latin typeface="+mj-lt"/>
              </a:rPr>
              <a:t>Learn more and ask for help</a:t>
            </a:r>
          </a:p>
        </p:txBody>
      </p:sp>
    </p:spTree>
    <p:extLst>
      <p:ext uri="{BB962C8B-B14F-4D97-AF65-F5344CB8AC3E}">
        <p14:creationId xmlns:p14="http://schemas.microsoft.com/office/powerpoint/2010/main" val="41684773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FE3170C-47F4-4976-B612-1EAA1AC3A253}"/>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Value Calculator screenshot </a:t>
            </a:r>
            <a:r>
              <a:rPr lang="en-US" dirty="0" err="1"/>
              <a:t>pt</a:t>
            </a:r>
            <a:r>
              <a:rPr lang="en-US" dirty="0"/>
              <a:t> 2</a:t>
            </a:r>
          </a:p>
        </p:txBody>
      </p:sp>
      <p:sp>
        <p:nvSpPr>
          <p:cNvPr id="13" name="Rectangle 12">
            <a:extLst>
              <a:ext uri="{FF2B5EF4-FFF2-40B4-BE49-F238E27FC236}">
                <a16:creationId xmlns:a16="http://schemas.microsoft.com/office/drawing/2014/main" id="{E605BFCE-C899-4790-A8B2-AD5E03BEF6D8}"/>
              </a:ext>
            </a:extLst>
          </p:cNvPr>
          <p:cNvSpPr/>
          <p:nvPr/>
        </p:nvSpPr>
        <p:spPr bwMode="auto">
          <a:xfrm>
            <a:off x="729500" y="2368043"/>
            <a:ext cx="3124199" cy="1354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Once you run analysis, you can fill out only Microsoft Sentinel information and ignore the rest if needed</a:t>
            </a:r>
          </a:p>
        </p:txBody>
      </p:sp>
      <p:grpSp>
        <p:nvGrpSpPr>
          <p:cNvPr id="19" name="Group 18" descr="Screenshot of Value Calculator highlighting entry fields for Microsoft Sentinel including, daily log ingestion in BG, Price per GB and Sentinel Annual Cost.">
            <a:extLst>
              <a:ext uri="{FF2B5EF4-FFF2-40B4-BE49-F238E27FC236}">
                <a16:creationId xmlns:a16="http://schemas.microsoft.com/office/drawing/2014/main" id="{94E23448-F238-4E7D-BD9F-E270DF9FCB45}"/>
              </a:ext>
            </a:extLst>
          </p:cNvPr>
          <p:cNvGrpSpPr/>
          <p:nvPr/>
        </p:nvGrpSpPr>
        <p:grpSpPr>
          <a:xfrm>
            <a:off x="3525078" y="1442426"/>
            <a:ext cx="8666922" cy="3973148"/>
            <a:chOff x="3525078" y="1442426"/>
            <a:chExt cx="8666922" cy="3973148"/>
          </a:xfrm>
        </p:grpSpPr>
        <p:pic>
          <p:nvPicPr>
            <p:cNvPr id="10" name="Picture 9">
              <a:extLst>
                <a:ext uri="{FF2B5EF4-FFF2-40B4-BE49-F238E27FC236}">
                  <a16:creationId xmlns:a16="http://schemas.microsoft.com/office/drawing/2014/main" id="{17983CE8-F440-420C-B2B8-5C321B171398}"/>
                </a:ext>
              </a:extLst>
            </p:cNvPr>
            <p:cNvPicPr/>
            <p:nvPr/>
          </p:nvPicPr>
          <p:blipFill>
            <a:blip r:embed="rId2"/>
            <a:stretch>
              <a:fillRect/>
            </a:stretch>
          </p:blipFill>
          <p:spPr>
            <a:xfrm>
              <a:off x="4585252" y="1442426"/>
              <a:ext cx="7606748" cy="3973148"/>
            </a:xfrm>
            <a:prstGeom prst="rect">
              <a:avLst/>
            </a:prstGeom>
            <a:ln w="12700">
              <a:solidFill>
                <a:srgbClr val="D2D2D2"/>
              </a:solidFill>
            </a:ln>
          </p:spPr>
        </p:pic>
        <p:sp>
          <p:nvSpPr>
            <p:cNvPr id="11" name="Rectangle 10">
              <a:extLst>
                <a:ext uri="{FF2B5EF4-FFF2-40B4-BE49-F238E27FC236}">
                  <a16:creationId xmlns:a16="http://schemas.microsoft.com/office/drawing/2014/main" id="{E6EF1FDA-9EB9-4334-B7AB-B1179D1DFA32}"/>
                </a:ext>
              </a:extLst>
            </p:cNvPr>
            <p:cNvSpPr/>
            <p:nvPr/>
          </p:nvSpPr>
          <p:spPr bwMode="auto">
            <a:xfrm>
              <a:off x="5024040" y="2610827"/>
              <a:ext cx="6770395" cy="868648"/>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5FB13503-286C-4879-877E-316DA7BB537D}"/>
                </a:ext>
              </a:extLst>
            </p:cNvPr>
            <p:cNvCxnSpPr>
              <a:cxnSpLocks/>
            </p:cNvCxnSpPr>
            <p:nvPr/>
          </p:nvCxnSpPr>
          <p:spPr>
            <a:xfrm>
              <a:off x="3525078" y="3045151"/>
              <a:ext cx="1498962" cy="0"/>
            </a:xfrm>
            <a:prstGeom prst="line">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5111635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6ADC371-A23C-4319-8FE8-A7EA57D8E4B1}"/>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a:t>ROI Analysis screenshot</a:t>
            </a:r>
          </a:p>
        </p:txBody>
      </p:sp>
      <p:grpSp>
        <p:nvGrpSpPr>
          <p:cNvPr id="14" name="Group 13" descr="Screenshot of ROI Analysis tool with the  categories to customize environment highlighted with black rectangle">
            <a:extLst>
              <a:ext uri="{FF2B5EF4-FFF2-40B4-BE49-F238E27FC236}">
                <a16:creationId xmlns:a16="http://schemas.microsoft.com/office/drawing/2014/main" id="{6AA947C6-18D7-4843-A875-C1841AC8A579}"/>
              </a:ext>
            </a:extLst>
          </p:cNvPr>
          <p:cNvGrpSpPr/>
          <p:nvPr/>
        </p:nvGrpSpPr>
        <p:grpSpPr>
          <a:xfrm>
            <a:off x="-46382" y="0"/>
            <a:ext cx="12284765" cy="6885658"/>
            <a:chOff x="-46382" y="0"/>
            <a:chExt cx="12284765" cy="6885658"/>
          </a:xfrm>
        </p:grpSpPr>
        <p:sp>
          <p:nvSpPr>
            <p:cNvPr id="13" name="Rectangle 12">
              <a:extLst>
                <a:ext uri="{FF2B5EF4-FFF2-40B4-BE49-F238E27FC236}">
                  <a16:creationId xmlns:a16="http://schemas.microsoft.com/office/drawing/2014/main" id="{9551DC63-EE35-4465-BF35-8E55378F2FA2}"/>
                </a:ext>
              </a:extLst>
            </p:cNvPr>
            <p:cNvSpPr/>
            <p:nvPr/>
          </p:nvSpPr>
          <p:spPr bwMode="auto">
            <a:xfrm>
              <a:off x="0" y="5516114"/>
              <a:ext cx="12192000" cy="1369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83EDCD68-127B-4E09-9C5B-ECE70C0FD846}"/>
                </a:ext>
              </a:extLst>
            </p:cNvPr>
            <p:cNvSpPr/>
            <p:nvPr/>
          </p:nvSpPr>
          <p:spPr bwMode="auto">
            <a:xfrm>
              <a:off x="0" y="0"/>
              <a:ext cx="12192000" cy="110799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3411DC70-4787-499B-BFD1-00432159DA71}"/>
                </a:ext>
              </a:extLst>
            </p:cNvPr>
            <p:cNvPicPr>
              <a:picLocks noChangeAspect="1"/>
            </p:cNvPicPr>
            <p:nvPr/>
          </p:nvPicPr>
          <p:blipFill rotWithShape="1">
            <a:blip r:embed="rId2"/>
            <a:srcRect t="2941"/>
            <a:stretch/>
          </p:blipFill>
          <p:spPr>
            <a:xfrm>
              <a:off x="-46382" y="659576"/>
              <a:ext cx="12284765" cy="5666505"/>
            </a:xfrm>
            <a:prstGeom prst="rect">
              <a:avLst/>
            </a:prstGeom>
          </p:spPr>
        </p:pic>
      </p:grpSp>
      <p:sp>
        <p:nvSpPr>
          <p:cNvPr id="7" name="Rectangle 6">
            <a:extLst>
              <a:ext uri="{FF2B5EF4-FFF2-40B4-BE49-F238E27FC236}">
                <a16:creationId xmlns:a16="http://schemas.microsoft.com/office/drawing/2014/main" id="{9C3CB8A9-F211-46D9-B80F-D64B88C55BB3}"/>
              </a:ext>
              <a:ext uri="{C183D7F6-B498-43B3-948B-1728B52AA6E4}">
                <adec:decorative xmlns:adec="http://schemas.microsoft.com/office/drawing/2017/decorative" val="1"/>
              </a:ext>
            </a:extLst>
          </p:cNvPr>
          <p:cNvSpPr/>
          <p:nvPr/>
        </p:nvSpPr>
        <p:spPr bwMode="auto">
          <a:xfrm>
            <a:off x="300531" y="5950514"/>
            <a:ext cx="6632570" cy="500744"/>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B41C037D-D5E7-470D-A040-2A8F0867C70E}"/>
              </a:ext>
            </a:extLst>
          </p:cNvPr>
          <p:cNvSpPr/>
          <p:nvPr/>
        </p:nvSpPr>
        <p:spPr bwMode="auto">
          <a:xfrm>
            <a:off x="2054717" y="4654340"/>
            <a:ext cx="3124199" cy="86177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Customize to your customers environment in each tab</a:t>
            </a:r>
          </a:p>
        </p:txBody>
      </p:sp>
      <p:cxnSp>
        <p:nvCxnSpPr>
          <p:cNvPr id="4" name="Straight Connector 3">
            <a:extLst>
              <a:ext uri="{FF2B5EF4-FFF2-40B4-BE49-F238E27FC236}">
                <a16:creationId xmlns:a16="http://schemas.microsoft.com/office/drawing/2014/main" id="{D76E6924-9F7E-4E62-A8D5-9BC2AF37692F}"/>
              </a:ext>
              <a:ext uri="{C183D7F6-B498-43B3-948B-1728B52AA6E4}">
                <adec:decorative xmlns:adec="http://schemas.microsoft.com/office/drawing/2017/decorative" val="1"/>
              </a:ext>
            </a:extLst>
          </p:cNvPr>
          <p:cNvCxnSpPr>
            <a:stCxn id="8" idx="2"/>
          </p:cNvCxnSpPr>
          <p:nvPr/>
        </p:nvCxnSpPr>
        <p:spPr>
          <a:xfrm>
            <a:off x="3616817" y="5516114"/>
            <a:ext cx="8875" cy="407608"/>
          </a:xfrm>
          <a:prstGeom prst="line">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7DF5C504-5176-4541-9870-AE3B3913E6D8}"/>
              </a:ext>
            </a:extLst>
          </p:cNvPr>
          <p:cNvSpPr/>
          <p:nvPr/>
        </p:nvSpPr>
        <p:spPr bwMode="auto">
          <a:xfrm>
            <a:off x="8720957" y="3608876"/>
            <a:ext cx="3124199" cy="11079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b="1" dirty="0">
                <a:solidFill>
                  <a:srgbClr val="FFFFFF"/>
                </a:solidFill>
                <a:latin typeface="+mj-lt"/>
                <a:cs typeface="Segoe UI" pitchFamily="34" charset="0"/>
              </a:rPr>
              <a:t>Customize the individual factors of the TEI model as needed for your customer</a:t>
            </a:r>
          </a:p>
        </p:txBody>
      </p:sp>
      <p:cxnSp>
        <p:nvCxnSpPr>
          <p:cNvPr id="12" name="Straight Connector 11">
            <a:extLst>
              <a:ext uri="{FF2B5EF4-FFF2-40B4-BE49-F238E27FC236}">
                <a16:creationId xmlns:a16="http://schemas.microsoft.com/office/drawing/2014/main" id="{9B8D8038-0FE5-41EF-992B-FD532C9F60ED}"/>
              </a:ext>
              <a:ext uri="{C183D7F6-B498-43B3-948B-1728B52AA6E4}">
                <adec:decorative xmlns:adec="http://schemas.microsoft.com/office/drawing/2017/decorative" val="1"/>
              </a:ext>
            </a:extLst>
          </p:cNvPr>
          <p:cNvCxnSpPr>
            <a:cxnSpLocks/>
            <a:stCxn id="10" idx="2"/>
          </p:cNvCxnSpPr>
          <p:nvPr/>
        </p:nvCxnSpPr>
        <p:spPr>
          <a:xfrm>
            <a:off x="10283057" y="4716872"/>
            <a:ext cx="0" cy="530989"/>
          </a:xfrm>
          <a:prstGeom prst="line">
            <a:avLst/>
          </a:prstGeom>
          <a:noFill/>
          <a:ln w="76200">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8167851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7707224-DE9C-4CC1-A317-AC2E0B968B91}"/>
              </a:ext>
              <a:ext uri="{C183D7F6-B498-43B3-948B-1728B52AA6E4}">
                <adec:decorative xmlns:adec="http://schemas.microsoft.com/office/drawing/2017/decorative" val="1"/>
              </a:ext>
            </a:extLst>
          </p:cNvPr>
          <p:cNvSpPr/>
          <p:nvPr/>
        </p:nvSpPr>
        <p:spPr bwMode="auto">
          <a:xfrm>
            <a:off x="-930022" y="5311016"/>
            <a:ext cx="6037943" cy="822511"/>
          </a:xfrm>
          <a:prstGeom prst="roundRect">
            <a:avLst>
              <a:gd name="adj" fmla="val 5000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FF5106EF-998E-4E95-BCAE-A2A20F476907}"/>
              </a:ext>
            </a:extLst>
          </p:cNvPr>
          <p:cNvSpPr>
            <a:spLocks noGrp="1"/>
          </p:cNvSpPr>
          <p:nvPr>
            <p:ph type="title"/>
          </p:nvPr>
        </p:nvSpPr>
        <p:spPr/>
        <p:txBody>
          <a:bodyPr/>
          <a:lstStyle/>
          <a:p>
            <a:r>
              <a:rPr lang="en-US" dirty="0"/>
              <a:t>Billing documentation</a:t>
            </a:r>
          </a:p>
        </p:txBody>
      </p:sp>
      <p:sp>
        <p:nvSpPr>
          <p:cNvPr id="3" name="Text Placeholder 2">
            <a:extLst>
              <a:ext uri="{FF2B5EF4-FFF2-40B4-BE49-F238E27FC236}">
                <a16:creationId xmlns:a16="http://schemas.microsoft.com/office/drawing/2014/main" id="{5DC1BE99-7BAC-4375-B5E8-C09C1F195791}"/>
              </a:ext>
            </a:extLst>
          </p:cNvPr>
          <p:cNvSpPr>
            <a:spLocks noGrp="1"/>
          </p:cNvSpPr>
          <p:nvPr>
            <p:ph type="body" sz="quarter" idx="10"/>
          </p:nvPr>
        </p:nvSpPr>
        <p:spPr>
          <a:xfrm>
            <a:off x="586390" y="1434370"/>
            <a:ext cx="5349953" cy="2585323"/>
          </a:xfrm>
        </p:spPr>
        <p:txBody>
          <a:bodyPr/>
          <a:lstStyle/>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Outlines pricing details and cost management in detail</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Includes table-by-table breakdown of free data sources (including which tables are free and which are paid for connectors that include both)</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Publicly hosted in docs—please share with customers who have billing questions!</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Includes cost management guidance</a:t>
            </a:r>
          </a:p>
          <a:p>
            <a:pPr marL="228600" indent="-228600" defTabSz="932472" fontAlgn="base">
              <a:spcBef>
                <a:spcPct val="0"/>
              </a:spcBef>
              <a:spcAft>
                <a:spcPts val="1200"/>
              </a:spcAft>
              <a:buClr>
                <a:schemeClr val="tx1"/>
              </a:buClr>
              <a:buSzTx/>
              <a:buFont typeface="Arial" panose="020B0604020202020204" pitchFamily="34" charset="0"/>
              <a:buChar char="•"/>
              <a:defRPr/>
            </a:pPr>
            <a:endParaRPr lang="en-US" sz="1600" dirty="0">
              <a:latin typeface="+mj-lt"/>
            </a:endParaRPr>
          </a:p>
        </p:txBody>
      </p:sp>
      <p:sp>
        <p:nvSpPr>
          <p:cNvPr id="9" name="TextBox 8">
            <a:extLst>
              <a:ext uri="{FF2B5EF4-FFF2-40B4-BE49-F238E27FC236}">
                <a16:creationId xmlns:a16="http://schemas.microsoft.com/office/drawing/2014/main" id="{E499A689-8ECC-430F-9E49-25513FD8CC7D}"/>
              </a:ext>
            </a:extLst>
          </p:cNvPr>
          <p:cNvSpPr txBox="1"/>
          <p:nvPr/>
        </p:nvSpPr>
        <p:spPr>
          <a:xfrm>
            <a:off x="586390" y="5438944"/>
            <a:ext cx="4428521" cy="566656"/>
          </a:xfrm>
          <a:prstGeom prst="rect">
            <a:avLst/>
          </a:prstGeom>
          <a:noFill/>
        </p:spPr>
        <p:txBody>
          <a:bodyPr wrap="square" lIns="0" tIns="143428" rIns="179285" bIns="143428" rtlCol="0">
            <a:spAutoFit/>
          </a:bodyPr>
          <a:lstStyle/>
          <a:p>
            <a:pPr marL="0" marR="0" lvl="0" indent="0" algn="l" defTabSz="914367" rtl="0" eaLnBrk="1" fontAlgn="auto" latinLnBrk="0" hangingPunct="1">
              <a:lnSpc>
                <a:spcPct val="90000"/>
              </a:lnSpc>
              <a:spcBef>
                <a:spcPts val="1200"/>
              </a:spcBef>
              <a:spcAft>
                <a:spcPts val="60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aka.ms/sentinel-billing-docs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646179FA-0AAC-4693-B0CE-FFADD8A668B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658" y="1631477"/>
            <a:ext cx="5753030" cy="4240635"/>
          </a:xfrm>
          <a:prstGeom prst="rect">
            <a:avLst/>
          </a:prstGeom>
          <a:ln w="12700">
            <a:solidFill>
              <a:srgbClr val="D2D2D2"/>
            </a:solidFill>
          </a:ln>
        </p:spPr>
      </p:pic>
    </p:spTree>
    <p:extLst>
      <p:ext uri="{BB962C8B-B14F-4D97-AF65-F5344CB8AC3E}">
        <p14:creationId xmlns:p14="http://schemas.microsoft.com/office/powerpoint/2010/main" val="42064078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06EF-998E-4E95-BCAE-A2A20F476907}"/>
              </a:ext>
            </a:extLst>
          </p:cNvPr>
          <p:cNvSpPr>
            <a:spLocks noGrp="1"/>
          </p:cNvSpPr>
          <p:nvPr>
            <p:ph type="title"/>
          </p:nvPr>
        </p:nvSpPr>
        <p:spPr/>
        <p:txBody>
          <a:bodyPr/>
          <a:lstStyle/>
          <a:p>
            <a:r>
              <a:rPr lang="en-US" dirty="0"/>
              <a:t>Resources consolidated and organized on GearUp</a:t>
            </a:r>
          </a:p>
        </p:txBody>
      </p:sp>
      <p:sp>
        <p:nvSpPr>
          <p:cNvPr id="3" name="Text Placeholder 2">
            <a:extLst>
              <a:ext uri="{FF2B5EF4-FFF2-40B4-BE49-F238E27FC236}">
                <a16:creationId xmlns:a16="http://schemas.microsoft.com/office/drawing/2014/main" id="{5DC1BE99-7BAC-4375-B5E8-C09C1F195791}"/>
              </a:ext>
            </a:extLst>
          </p:cNvPr>
          <p:cNvSpPr>
            <a:spLocks noGrp="1"/>
          </p:cNvSpPr>
          <p:nvPr>
            <p:ph type="body" sz="quarter" idx="10"/>
          </p:nvPr>
        </p:nvSpPr>
        <p:spPr>
          <a:xfrm>
            <a:off x="586390" y="1434370"/>
            <a:ext cx="5074181" cy="1692771"/>
          </a:xfrm>
        </p:spPr>
        <p:txBody>
          <a:bodyPr/>
          <a:lstStyle/>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Current offers and promotions</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Product and sales resources</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Technical resources (incl. best practices, </a:t>
            </a:r>
            <a:br>
              <a:rPr lang="en-US" sz="1600" dirty="0">
                <a:latin typeface="+mj-lt"/>
              </a:rPr>
            </a:br>
            <a:r>
              <a:rPr lang="en-US" sz="1600" dirty="0">
                <a:latin typeface="+mj-lt"/>
              </a:rPr>
              <a:t>architecture design, migration, data management)</a:t>
            </a:r>
          </a:p>
          <a:p>
            <a:pPr marL="228600" indent="-228600" defTabSz="932472" fontAlgn="base">
              <a:spcBef>
                <a:spcPct val="0"/>
              </a:spcBef>
              <a:spcAft>
                <a:spcPts val="1200"/>
              </a:spcAft>
              <a:buClr>
                <a:schemeClr val="tx1"/>
              </a:buClr>
              <a:buSzTx/>
              <a:buFont typeface="Arial" panose="020B0604020202020204" pitchFamily="34" charset="0"/>
              <a:buChar char="•"/>
              <a:defRPr/>
            </a:pPr>
            <a:r>
              <a:rPr lang="en-US" sz="1600" dirty="0">
                <a:latin typeface="+mj-lt"/>
              </a:rPr>
              <a:t>Pricing and cost resources</a:t>
            </a:r>
          </a:p>
        </p:txBody>
      </p:sp>
      <p:sp>
        <p:nvSpPr>
          <p:cNvPr id="12" name="Rectangle: Rounded Corners 11">
            <a:extLst>
              <a:ext uri="{FF2B5EF4-FFF2-40B4-BE49-F238E27FC236}">
                <a16:creationId xmlns:a16="http://schemas.microsoft.com/office/drawing/2014/main" id="{1FCF62E4-2766-45E2-8573-50E29615033E}"/>
              </a:ext>
              <a:ext uri="{C183D7F6-B498-43B3-948B-1728B52AA6E4}">
                <adec:decorative xmlns:adec="http://schemas.microsoft.com/office/drawing/2017/decorative" val="1"/>
              </a:ext>
            </a:extLst>
          </p:cNvPr>
          <p:cNvSpPr>
            <a:spLocks/>
          </p:cNvSpPr>
          <p:nvPr/>
        </p:nvSpPr>
        <p:spPr bwMode="auto">
          <a:xfrm>
            <a:off x="-930022" y="5311016"/>
            <a:ext cx="6037943" cy="822511"/>
          </a:xfrm>
          <a:prstGeom prst="roundRect">
            <a:avLst>
              <a:gd name="adj" fmla="val 50000"/>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E499A689-8ECC-430F-9E49-25513FD8CC7D}"/>
              </a:ext>
            </a:extLst>
          </p:cNvPr>
          <p:cNvSpPr txBox="1"/>
          <p:nvPr/>
        </p:nvSpPr>
        <p:spPr>
          <a:xfrm>
            <a:off x="586390" y="5438944"/>
            <a:ext cx="4428521" cy="566656"/>
          </a:xfrm>
          <a:prstGeom prst="rect">
            <a:avLst/>
          </a:prstGeom>
          <a:noFill/>
        </p:spPr>
        <p:txBody>
          <a:bodyPr wrap="square" lIns="0" tIns="143428" rIns="179285" bIns="143428" rtlCol="0">
            <a:spAutoFit/>
          </a:bodyPr>
          <a:lstStyle/>
          <a:p>
            <a:pPr defTabSz="914367">
              <a:lnSpc>
                <a:spcPct val="90000"/>
              </a:lnSpc>
              <a:spcBef>
                <a:spcPts val="1200"/>
              </a:spcBef>
              <a:spcAft>
                <a:spcPts val="600"/>
              </a:spcAft>
              <a:defRPr/>
            </a:pPr>
            <a:r>
              <a:rPr lang="en-US" sz="2000" b="1" dirty="0">
                <a:solidFill>
                  <a:srgbClr val="FFFFFF"/>
                </a:solidFill>
                <a:latin typeface="Segoe UI"/>
                <a:hlinkClick r:id="rId2">
                  <a:extLst>
                    <a:ext uri="{A12FA001-AC4F-418D-AE19-62706E023703}">
                      <ahyp:hlinkClr xmlns:ahyp="http://schemas.microsoft.com/office/drawing/2018/hyperlinkcolor" val="tx"/>
                    </a:ext>
                  </a:extLst>
                </a:hlinkClick>
              </a:rPr>
              <a:t>aka.ms/sentinel-</a:t>
            </a:r>
            <a:r>
              <a:rPr lang="en-US" sz="2000" b="1" dirty="0" err="1">
                <a:solidFill>
                  <a:srgbClr val="FFFFFF"/>
                </a:solidFill>
                <a:latin typeface="Segoe UI"/>
                <a:hlinkClick r:id="rId2">
                  <a:extLst>
                    <a:ext uri="{A12FA001-AC4F-418D-AE19-62706E023703}">
                      <ahyp:hlinkClr xmlns:ahyp="http://schemas.microsoft.com/office/drawing/2018/hyperlinkcolor" val="tx"/>
                    </a:ext>
                  </a:extLst>
                </a:hlinkClick>
              </a:rPr>
              <a:t>gearup</a:t>
            </a:r>
            <a:endParaRPr lang="en-US" sz="2000" b="1" dirty="0">
              <a:solidFill>
                <a:srgbClr val="FFFFFF"/>
              </a:solidFill>
              <a:latin typeface="Segoe UI"/>
            </a:endParaRPr>
          </a:p>
        </p:txBody>
      </p:sp>
      <p:pic>
        <p:nvPicPr>
          <p:cNvPr id="5" name="Picture 4">
            <a:extLst>
              <a:ext uri="{FF2B5EF4-FFF2-40B4-BE49-F238E27FC236}">
                <a16:creationId xmlns:a16="http://schemas.microsoft.com/office/drawing/2014/main" id="{05745C49-AC4E-49DD-86A0-3E315BA3B9E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443658" y="1781319"/>
            <a:ext cx="10925170" cy="3940953"/>
          </a:xfrm>
          <a:prstGeom prst="rect">
            <a:avLst/>
          </a:prstGeom>
          <a:ln w="12700">
            <a:solidFill>
              <a:srgbClr val="D2D2D2"/>
            </a:solidFill>
          </a:ln>
        </p:spPr>
      </p:pic>
    </p:spTree>
    <p:extLst>
      <p:ext uri="{BB962C8B-B14F-4D97-AF65-F5344CB8AC3E}">
        <p14:creationId xmlns:p14="http://schemas.microsoft.com/office/powerpoint/2010/main" val="14505081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Top Corners Rounded 20">
            <a:extLst>
              <a:ext uri="{FF2B5EF4-FFF2-40B4-BE49-F238E27FC236}">
                <a16:creationId xmlns:a16="http://schemas.microsoft.com/office/drawing/2014/main" id="{9DD647C5-8083-462A-BBBC-13DFDA074356}"/>
              </a:ext>
              <a:ext uri="{C183D7F6-B498-43B3-948B-1728B52AA6E4}">
                <adec:decorative xmlns:adec="http://schemas.microsoft.com/office/drawing/2017/decorative" val="1"/>
              </a:ext>
            </a:extLst>
          </p:cNvPr>
          <p:cNvSpPr/>
          <p:nvPr/>
        </p:nvSpPr>
        <p:spPr bwMode="auto">
          <a:xfrm>
            <a:off x="0" y="5277553"/>
            <a:ext cx="12192000" cy="1580447"/>
          </a:xfrm>
          <a:prstGeom prst="round2SameRect">
            <a:avLst>
              <a:gd name="adj1" fmla="val 50000"/>
              <a:gd name="adj2" fmla="val 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51F85F11-1DAD-41DA-BCA2-106771EF33C2}"/>
              </a:ext>
            </a:extLst>
          </p:cNvPr>
          <p:cNvSpPr>
            <a:spLocks noGrp="1"/>
          </p:cNvSpPr>
          <p:nvPr>
            <p:ph type="title"/>
          </p:nvPr>
        </p:nvSpPr>
        <p:spPr/>
        <p:txBody>
          <a:bodyPr/>
          <a:lstStyle/>
          <a:p>
            <a:pPr algn="ctr"/>
            <a:r>
              <a:rPr lang="en-US" dirty="0"/>
              <a:t>Take action: Get started today</a:t>
            </a:r>
            <a:r>
              <a:rPr lang="en-IL" dirty="0"/>
              <a:t> with our </a:t>
            </a:r>
            <a:r>
              <a:rPr lang="en-US" dirty="0"/>
              <a:t>free </a:t>
            </a:r>
            <a:r>
              <a:rPr lang="en-IL" dirty="0"/>
              <a:t>trial</a:t>
            </a:r>
            <a:endParaRPr lang="en-US" dirty="0"/>
          </a:p>
        </p:txBody>
      </p:sp>
      <p:sp>
        <p:nvSpPr>
          <p:cNvPr id="27" name="Rectangle 26">
            <a:extLst>
              <a:ext uri="{FF2B5EF4-FFF2-40B4-BE49-F238E27FC236}">
                <a16:creationId xmlns:a16="http://schemas.microsoft.com/office/drawing/2014/main" id="{9B03D4DE-63E5-40B1-B490-A0AFCFBCE697}"/>
              </a:ext>
            </a:extLst>
          </p:cNvPr>
          <p:cNvSpPr/>
          <p:nvPr/>
        </p:nvSpPr>
        <p:spPr bwMode="auto">
          <a:xfrm>
            <a:off x="541655" y="3674793"/>
            <a:ext cx="3474720" cy="7350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42" rIns="89630" bIns="89642" numCol="1" spcCol="0" rtlCol="0" fromWordArt="0" anchor="t" anchorCtr="0" forceAA="0" compatLnSpc="1">
            <a:prstTxWarp prst="textNoShape">
              <a:avLst/>
            </a:prstTxWarp>
            <a:spAutoFit/>
          </a:bodyPr>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Start a free</a:t>
            </a:r>
            <a:r>
              <a:rPr kumimoji="0" lang="en-IL" sz="20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a:t>
            </a:r>
            <a:r>
              <a:rPr kumimoji="0" lang="en-US" sz="20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trial with</a:t>
            </a:r>
            <a:br>
              <a:rPr kumimoji="0" lang="en-US" sz="20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br>
            <a:r>
              <a:rPr kumimoji="0" lang="en-US" sz="2000" b="0" i="0" u="none" strike="noStrike" kern="0" cap="none" spc="0" normalizeH="0" baseline="0" noProof="0" dirty="0">
                <a:ln>
                  <a:noFill/>
                </a:ln>
                <a:solidFill>
                  <a:srgbClr val="0078D4"/>
                </a:solidFill>
                <a:effectLst/>
                <a:uLnTx/>
                <a:uFillTx/>
                <a:latin typeface="Segoe UI Semibold"/>
                <a:ea typeface="+mn-ea"/>
                <a:cs typeface="Segoe UI Light" panose="020B0502040204020203" pitchFamily="34" charset="0"/>
                <a:hlinkClick r:id="rId3">
                  <a:extLst>
                    <a:ext uri="{A12FA001-AC4F-418D-AE19-62706E023703}">
                      <ahyp:hlinkClr xmlns:ahyp="http://schemas.microsoft.com/office/drawing/2018/hyperlinkcolor" val="tx"/>
                    </a:ext>
                  </a:extLst>
                </a:hlinkClick>
              </a:rPr>
              <a:t>Microsoft Sentinel</a:t>
            </a:r>
            <a:endParaRPr kumimoji="0" lang="en-US" sz="2000" b="0" i="0" u="none" strike="noStrike" kern="0" cap="none" spc="0" normalizeH="0" baseline="0" noProof="0" dirty="0">
              <a:ln>
                <a:noFill/>
              </a:ln>
              <a:solidFill>
                <a:srgbClr val="0078D4"/>
              </a:solidFill>
              <a:effectLst/>
              <a:uLnTx/>
              <a:uFillTx/>
              <a:latin typeface="Segoe UI Semibold"/>
              <a:ea typeface="+mn-ea"/>
              <a:cs typeface="Segoe UI Light" panose="020B0502040204020203" pitchFamily="34" charset="0"/>
            </a:endParaRPr>
          </a:p>
        </p:txBody>
      </p:sp>
      <p:sp>
        <p:nvSpPr>
          <p:cNvPr id="4" name="Rectangle 3">
            <a:extLst>
              <a:ext uri="{FF2B5EF4-FFF2-40B4-BE49-F238E27FC236}">
                <a16:creationId xmlns:a16="http://schemas.microsoft.com/office/drawing/2014/main" id="{018379C2-AA9E-458B-BFC8-E65787CF1284}"/>
              </a:ext>
            </a:extLst>
          </p:cNvPr>
          <p:cNvSpPr/>
          <p:nvPr/>
        </p:nvSpPr>
        <p:spPr bwMode="auto">
          <a:xfrm>
            <a:off x="4216866" y="3674793"/>
            <a:ext cx="3389899" cy="7350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42" rIns="89630" bIns="89642" numCol="1" spcCol="0" rtlCol="0" fromWordArt="0" anchor="t" anchorCtr="0" forceAA="0" compatLnSpc="1">
            <a:prstTxWarp prst="textNoShape">
              <a:avLst/>
            </a:prstTxWarp>
            <a:spAutoFit/>
          </a:bodyPr>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Open Microsoft Sentinel dashboard in Azure portal</a:t>
            </a:r>
          </a:p>
        </p:txBody>
      </p:sp>
      <p:sp>
        <p:nvSpPr>
          <p:cNvPr id="3" name="Rectangle 2">
            <a:extLst>
              <a:ext uri="{FF2B5EF4-FFF2-40B4-BE49-F238E27FC236}">
                <a16:creationId xmlns:a16="http://schemas.microsoft.com/office/drawing/2014/main" id="{424A3361-755B-4A3F-B3BF-7B9E3BE1EBEB}"/>
              </a:ext>
            </a:extLst>
          </p:cNvPr>
          <p:cNvSpPr/>
          <p:nvPr/>
        </p:nvSpPr>
        <p:spPr bwMode="auto">
          <a:xfrm>
            <a:off x="7855789" y="3674793"/>
            <a:ext cx="3474720" cy="1012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42" rIns="89630" bIns="89642" numCol="1" spcCol="0" rtlCol="0" fromWordArt="0" anchor="t" anchorCtr="0" forceAA="0" compatLnSpc="1">
            <a:prstTxWarp prst="textNoShape">
              <a:avLst/>
            </a:prstTxWarp>
            <a:spAutoFit/>
          </a:bodyPr>
          <a:lstStyle/>
          <a:p>
            <a:pPr marL="0" marR="0" lvl="1" indent="0" algn="ctr" defTabSz="913698" rtl="0" eaLnBrk="1" fontAlgn="auto" latinLnBrk="0" hangingPunct="1">
              <a:lnSpc>
                <a:spcPct val="90000"/>
              </a:lnSpc>
              <a:spcBef>
                <a:spcPts val="588"/>
              </a:spcBef>
              <a:spcAft>
                <a:spcPts val="588"/>
              </a:spcAft>
              <a:buClrTx/>
              <a:buSzPct val="90000"/>
              <a:buFontTx/>
              <a:buNone/>
              <a:tabLst/>
              <a:defRPr/>
            </a:pPr>
            <a:r>
              <a:rPr kumimoji="0" lang="en-IL"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Choose the solutions </a:t>
            </a:r>
            <a:r>
              <a:rPr kumimoji="0" lang="en-US"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in the Content Hub </a:t>
            </a:r>
            <a:r>
              <a:rPr kumimoji="0" lang="en-IL"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to address your use cases</a:t>
            </a:r>
            <a:endParaRPr kumimoji="0" lang="en-US" sz="20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endParaRPr>
          </a:p>
        </p:txBody>
      </p:sp>
      <p:sp>
        <p:nvSpPr>
          <p:cNvPr id="20" name="TextBox 19">
            <a:extLst>
              <a:ext uri="{FF2B5EF4-FFF2-40B4-BE49-F238E27FC236}">
                <a16:creationId xmlns:a16="http://schemas.microsoft.com/office/drawing/2014/main" id="{4530E136-2D43-44EA-8F0D-5CE43C490842}"/>
              </a:ext>
            </a:extLst>
          </p:cNvPr>
          <p:cNvSpPr txBox="1"/>
          <p:nvPr/>
        </p:nvSpPr>
        <p:spPr>
          <a:xfrm>
            <a:off x="2453826" y="5645258"/>
            <a:ext cx="7284350" cy="622014"/>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To learn more, visit </a:t>
            </a:r>
            <a:r>
              <a:rPr kumimoji="0" lang="en-US" sz="2400" b="0" i="0" u="none" strike="noStrike" kern="1200" cap="none" spc="0" normalizeH="0" baseline="0" noProof="0" dirty="0">
                <a:ln>
                  <a:noFill/>
                </a:ln>
                <a:solidFill>
                  <a:srgbClr val="0078D4"/>
                </a:solidFill>
                <a:effectLst/>
                <a:uLnTx/>
                <a:uFillTx/>
                <a:latin typeface="Segoe UI Semibold"/>
                <a:ea typeface="+mn-ea"/>
                <a:cs typeface="+mn-cs"/>
                <a:hlinkClick r:id="rId4"/>
              </a:rPr>
              <a:t>Microsoft Sentinel</a:t>
            </a:r>
            <a:endParaRPr kumimoji="0" lang="en-US" sz="2400" b="0" i="0" u="none" strike="noStrike" kern="1200" cap="none" spc="0" normalizeH="0" baseline="0" noProof="0" dirty="0">
              <a:ln>
                <a:noFill/>
              </a:ln>
              <a:solidFill>
                <a:srgbClr val="0078D4"/>
              </a:solidFill>
              <a:effectLst/>
              <a:uLnTx/>
              <a:uFillTx/>
              <a:latin typeface="Segoe UI Semibold"/>
              <a:ea typeface="+mn-ea"/>
              <a:cs typeface="+mn-cs"/>
            </a:endParaRPr>
          </a:p>
        </p:txBody>
      </p:sp>
      <p:grpSp>
        <p:nvGrpSpPr>
          <p:cNvPr id="9" name="Group 8">
            <a:extLst>
              <a:ext uri="{FF2B5EF4-FFF2-40B4-BE49-F238E27FC236}">
                <a16:creationId xmlns:a16="http://schemas.microsoft.com/office/drawing/2014/main" id="{3AE14B80-E192-4D18-8001-8B6ACC20A1A7}"/>
              </a:ext>
              <a:ext uri="{C183D7F6-B498-43B3-948B-1728B52AA6E4}">
                <adec:decorative xmlns:adec="http://schemas.microsoft.com/office/drawing/2017/decorative" val="1"/>
              </a:ext>
            </a:extLst>
          </p:cNvPr>
          <p:cNvGrpSpPr/>
          <p:nvPr/>
        </p:nvGrpSpPr>
        <p:grpSpPr>
          <a:xfrm>
            <a:off x="1593215" y="2108339"/>
            <a:ext cx="1371600" cy="1371600"/>
            <a:chOff x="5603447" y="1849333"/>
            <a:chExt cx="1525681" cy="1525675"/>
          </a:xfrm>
          <a:solidFill>
            <a:schemeClr val="bg1">
              <a:lumMod val="85000"/>
            </a:schemeClr>
          </a:solidFill>
        </p:grpSpPr>
        <p:sp>
          <p:nvSpPr>
            <p:cNvPr id="30" name="Oval 29">
              <a:extLst>
                <a:ext uri="{FF2B5EF4-FFF2-40B4-BE49-F238E27FC236}">
                  <a16:creationId xmlns:a16="http://schemas.microsoft.com/office/drawing/2014/main" id="{15ED5351-5800-46D8-BF6D-2D6CDB1AC940}"/>
                </a:ext>
              </a:extLst>
            </p:cNvPr>
            <p:cNvSpPr/>
            <p:nvPr/>
          </p:nvSpPr>
          <p:spPr bwMode="auto">
            <a:xfrm>
              <a:off x="5603447" y="1849333"/>
              <a:ext cx="1525681" cy="1525675"/>
            </a:xfrm>
            <a:prstGeom prst="ellipse">
              <a:avLst/>
            </a:prstGeom>
            <a:grp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8" name="Picture 37">
              <a:extLst>
                <a:ext uri="{FF2B5EF4-FFF2-40B4-BE49-F238E27FC236}">
                  <a16:creationId xmlns:a16="http://schemas.microsoft.com/office/drawing/2014/main" id="{22492DAE-8AAB-4030-8C99-7FE2AACEADC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54777" y="2139362"/>
              <a:ext cx="823021" cy="943591"/>
            </a:xfrm>
            <a:prstGeom prst="rect">
              <a:avLst/>
            </a:prstGeom>
            <a:grpFill/>
          </p:spPr>
        </p:pic>
      </p:grpSp>
      <p:grpSp>
        <p:nvGrpSpPr>
          <p:cNvPr id="5" name="Group 4">
            <a:extLst>
              <a:ext uri="{FF2B5EF4-FFF2-40B4-BE49-F238E27FC236}">
                <a16:creationId xmlns:a16="http://schemas.microsoft.com/office/drawing/2014/main" id="{5AEB8D27-0BB9-48EA-9019-A5D3A927A5D0}"/>
              </a:ext>
              <a:ext uri="{C183D7F6-B498-43B3-948B-1728B52AA6E4}">
                <adec:decorative xmlns:adec="http://schemas.microsoft.com/office/drawing/2017/decorative" val="1"/>
              </a:ext>
            </a:extLst>
          </p:cNvPr>
          <p:cNvGrpSpPr/>
          <p:nvPr/>
        </p:nvGrpSpPr>
        <p:grpSpPr>
          <a:xfrm>
            <a:off x="5083489" y="2057400"/>
            <a:ext cx="1371600" cy="1371600"/>
            <a:chOff x="5083489" y="2057400"/>
            <a:chExt cx="1371600" cy="1371600"/>
          </a:xfrm>
        </p:grpSpPr>
        <p:sp>
          <p:nvSpPr>
            <p:cNvPr id="17" name="Oval 16">
              <a:extLst>
                <a:ext uri="{FF2B5EF4-FFF2-40B4-BE49-F238E27FC236}">
                  <a16:creationId xmlns:a16="http://schemas.microsoft.com/office/drawing/2014/main" id="{D06DDB02-6E65-49D0-A80E-BD356A2D3BA4}"/>
                </a:ext>
              </a:extLst>
            </p:cNvPr>
            <p:cNvSpPr/>
            <p:nvPr/>
          </p:nvSpPr>
          <p:spPr bwMode="auto">
            <a:xfrm>
              <a:off x="5083489" y="2057400"/>
              <a:ext cx="1371600" cy="1371600"/>
            </a:xfrm>
            <a:prstGeom prst="ellipse">
              <a:avLst/>
            </a:prstGeom>
            <a:solidFill>
              <a:srgbClr val="107C1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Website">
              <a:extLst>
                <a:ext uri="{FF2B5EF4-FFF2-40B4-BE49-F238E27FC236}">
                  <a16:creationId xmlns:a16="http://schemas.microsoft.com/office/drawing/2014/main" id="{87D86B31-FF0A-4967-82C8-A4FDB4FAD6E3}"/>
                </a:ext>
              </a:extLst>
            </p:cNvPr>
            <p:cNvSpPr>
              <a:spLocks noChangeAspect="1" noEditPoints="1"/>
            </p:cNvSpPr>
            <p:nvPr/>
          </p:nvSpPr>
          <p:spPr bwMode="auto">
            <a:xfrm>
              <a:off x="5450233" y="2463636"/>
              <a:ext cx="638113" cy="559129"/>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54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204BAFCE-55A2-4EDC-9C47-3A81C6ACF491}"/>
              </a:ext>
              <a:ext uri="{C183D7F6-B498-43B3-948B-1728B52AA6E4}">
                <adec:decorative xmlns:adec="http://schemas.microsoft.com/office/drawing/2017/decorative" val="1"/>
              </a:ext>
            </a:extLst>
          </p:cNvPr>
          <p:cNvGrpSpPr/>
          <p:nvPr/>
        </p:nvGrpSpPr>
        <p:grpSpPr>
          <a:xfrm>
            <a:off x="8907349" y="2108338"/>
            <a:ext cx="1371600" cy="1371601"/>
            <a:chOff x="8907349" y="2108338"/>
            <a:chExt cx="1371600" cy="1371601"/>
          </a:xfrm>
        </p:grpSpPr>
        <p:sp>
          <p:nvSpPr>
            <p:cNvPr id="23" name="Oval 22">
              <a:extLst>
                <a:ext uri="{FF2B5EF4-FFF2-40B4-BE49-F238E27FC236}">
                  <a16:creationId xmlns:a16="http://schemas.microsoft.com/office/drawing/2014/main" id="{7A8AE3BC-EBE2-434F-B917-F26C980D1051}"/>
                </a:ext>
              </a:extLst>
            </p:cNvPr>
            <p:cNvSpPr/>
            <p:nvPr/>
          </p:nvSpPr>
          <p:spPr bwMode="auto">
            <a:xfrm>
              <a:off x="8907349" y="2108338"/>
              <a:ext cx="1371600" cy="1371601"/>
            </a:xfrm>
            <a:prstGeom prst="ellipse">
              <a:avLst/>
            </a:prstGeom>
            <a:solidFill>
              <a:srgbClr val="FFB90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list_4">
              <a:extLst>
                <a:ext uri="{FF2B5EF4-FFF2-40B4-BE49-F238E27FC236}">
                  <a16:creationId xmlns:a16="http://schemas.microsoft.com/office/drawing/2014/main" id="{4BD773B7-AA7A-418E-8E28-3DE9718BF88C}"/>
                </a:ext>
              </a:extLst>
            </p:cNvPr>
            <p:cNvSpPr>
              <a:spLocks noChangeAspect="1" noEditPoints="1"/>
            </p:cNvSpPr>
            <p:nvPr/>
          </p:nvSpPr>
          <p:spPr bwMode="auto">
            <a:xfrm>
              <a:off x="9235523" y="2524513"/>
              <a:ext cx="737178" cy="49825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19942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0 0.05255 L 0 -7.40741E-7 " pathEditMode="relative" rAng="0" ptsTypes="AA">
                                      <p:cBhvr>
                                        <p:cTn id="9" dur="500" fill="hold"/>
                                        <p:tgtEl>
                                          <p:spTgt spid="20"/>
                                        </p:tgtEl>
                                        <p:attrNameLst>
                                          <p:attrName>ppt_x</p:attrName>
                                          <p:attrName>ppt_y</p:attrName>
                                        </p:attrNameLst>
                                      </p:cBhvr>
                                      <p:rCtr x="0" y="-2639"/>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0"/>
                                  </p:stCondLst>
                                  <p:childTnLst>
                                    <p:animMotion origin="layout" path="M 0 0.05255 L 0 -3.7037E-7 " pathEditMode="relative" rAng="0" ptsTypes="AA">
                                      <p:cBhvr>
                                        <p:cTn id="14" dur="500" fill="hold"/>
                                        <p:tgtEl>
                                          <p:spTgt spid="21"/>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0" grpId="0"/>
      <p:bldP spid="20"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E6B0-46EC-4523-BCC2-0834BC418C54}"/>
              </a:ext>
            </a:extLst>
          </p:cNvPr>
          <p:cNvSpPr>
            <a:spLocks noGrp="1"/>
          </p:cNvSpPr>
          <p:nvPr>
            <p:ph type="title" idx="4294967295"/>
          </p:nvPr>
        </p:nvSpPr>
        <p:spPr>
          <a:xfrm>
            <a:off x="584200" y="3035300"/>
            <a:ext cx="7250113" cy="498475"/>
          </a:xfrm>
        </p:spPr>
        <p:txBody>
          <a:bodyPr/>
          <a:lstStyle/>
          <a:p>
            <a:r>
              <a:rPr lang="en-US" dirty="0"/>
              <a:t>Thanks!</a:t>
            </a:r>
          </a:p>
        </p:txBody>
      </p:sp>
    </p:spTree>
    <p:extLst>
      <p:ext uri="{BB962C8B-B14F-4D97-AF65-F5344CB8AC3E}">
        <p14:creationId xmlns:p14="http://schemas.microsoft.com/office/powerpoint/2010/main" val="20878452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E6B0-46EC-4523-BCC2-0834BC418C54}"/>
              </a:ext>
            </a:extLst>
          </p:cNvPr>
          <p:cNvSpPr>
            <a:spLocks noGrp="1"/>
          </p:cNvSpPr>
          <p:nvPr>
            <p:ph type="title"/>
          </p:nvPr>
        </p:nvSpPr>
        <p:spPr>
          <a:xfrm>
            <a:off x="585216" y="2537210"/>
            <a:ext cx="7250101" cy="997196"/>
          </a:xfrm>
        </p:spPr>
        <p:txBody>
          <a:bodyPr/>
          <a:lstStyle/>
          <a:p>
            <a:r>
              <a:rPr lang="en-US" dirty="0"/>
              <a:t>Basics of Microsoft Sentinel pricing</a:t>
            </a:r>
          </a:p>
        </p:txBody>
      </p:sp>
    </p:spTree>
    <p:extLst>
      <p:ext uri="{BB962C8B-B14F-4D97-AF65-F5344CB8AC3E}">
        <p14:creationId xmlns:p14="http://schemas.microsoft.com/office/powerpoint/2010/main" val="13900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0E46E-8C74-4362-8674-5627D0110EF6}"/>
              </a:ext>
            </a:extLst>
          </p:cNvPr>
          <p:cNvSpPr>
            <a:spLocks noGrp="1"/>
          </p:cNvSpPr>
          <p:nvPr>
            <p:ph type="title"/>
          </p:nvPr>
        </p:nvSpPr>
        <p:spPr/>
        <p:txBody>
          <a:bodyPr/>
          <a:lstStyle/>
          <a:p>
            <a:r>
              <a:rPr lang="en-US" dirty="0"/>
              <a:t>Pricing model - based on volume of data ingested</a:t>
            </a:r>
          </a:p>
        </p:txBody>
      </p:sp>
      <p:sp>
        <p:nvSpPr>
          <p:cNvPr id="10" name="Rectangle 9">
            <a:extLst>
              <a:ext uri="{FF2B5EF4-FFF2-40B4-BE49-F238E27FC236}">
                <a16:creationId xmlns:a16="http://schemas.microsoft.com/office/drawing/2014/main" id="{1FC9E0CF-4E11-4AE2-8E15-2025FCB8D28E}"/>
              </a:ext>
              <a:ext uri="{C183D7F6-B498-43B3-948B-1728B52AA6E4}">
                <adec:decorative xmlns:adec="http://schemas.microsoft.com/office/drawing/2017/decorative" val="1"/>
              </a:ext>
            </a:extLst>
          </p:cNvPr>
          <p:cNvSpPr/>
          <p:nvPr/>
        </p:nvSpPr>
        <p:spPr bwMode="auto">
          <a:xfrm>
            <a:off x="588263" y="1392702"/>
            <a:ext cx="3969971" cy="49406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A97AE4E5-7DF6-45D6-87F2-7C5954D910EE}"/>
              </a:ext>
            </a:extLst>
          </p:cNvPr>
          <p:cNvSpPr txBox="1"/>
          <p:nvPr/>
        </p:nvSpPr>
        <p:spPr>
          <a:xfrm>
            <a:off x="1495879" y="1539039"/>
            <a:ext cx="3062355" cy="1045543"/>
          </a:xfrm>
          <a:prstGeom prst="rect">
            <a:avLst/>
          </a:prstGeom>
          <a:noFill/>
        </p:spPr>
        <p:txBody>
          <a:bodyPr wrap="square" lIns="91440" tIns="91440" rIns="91440" bIns="91440" rtlCol="0" anchor="ctr" anchorCtr="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effectLst/>
                <a:uLnTx/>
                <a:uFillTx/>
                <a:latin typeface="Segoe UI Semibold"/>
                <a:ea typeface="+mn-ea"/>
                <a:cs typeface="+mn-cs"/>
              </a:rPr>
              <a:t>Microsoft Sentinel – </a:t>
            </a:r>
            <a:br>
              <a:rPr kumimoji="0" lang="en-US" sz="1372" b="0" i="0" u="none" strike="noStrike" kern="1200" cap="none" spc="0" normalizeH="0" baseline="0" noProof="0" dirty="0">
                <a:ln>
                  <a:noFill/>
                </a:ln>
                <a:effectLst/>
                <a:uLnTx/>
                <a:uFillTx/>
                <a:latin typeface="Segoe UI Semibold"/>
                <a:ea typeface="+mn-ea"/>
                <a:cs typeface="+mn-cs"/>
              </a:rPr>
            </a:br>
            <a:r>
              <a:rPr kumimoji="0" lang="en-US" sz="1372" b="0" i="0" u="none" strike="noStrike" kern="1200" cap="none" spc="0" normalizeH="0" baseline="0" noProof="0" dirty="0">
                <a:ln>
                  <a:noFill/>
                </a:ln>
                <a:effectLst/>
                <a:uLnTx/>
                <a:uFillTx/>
                <a:latin typeface="Segoe UI Semibold"/>
                <a:ea typeface="+mn-ea"/>
                <a:cs typeface="+mn-cs"/>
              </a:rPr>
              <a:t>Data Ingestion</a:t>
            </a:r>
          </a:p>
          <a:p>
            <a:pPr marL="104598" indent="-172742" defTabSz="914367">
              <a:lnSpc>
                <a:spcPct val="90000"/>
              </a:lnSpc>
              <a:spcAft>
                <a:spcPts val="600"/>
              </a:spcAft>
              <a:buFont typeface="Arial" panose="020B0604020202020204" pitchFamily="34" charset="0"/>
              <a:buChar char="•"/>
              <a:defRPr/>
            </a:pPr>
            <a:r>
              <a:rPr kumimoji="0" lang="en-US" sz="1180" b="0" i="0" u="none" strike="noStrike" kern="1200" cap="none" spc="0" normalizeH="0" baseline="0" noProof="0" dirty="0">
                <a:ln>
                  <a:noFill/>
                </a:ln>
                <a:effectLst/>
                <a:uLnTx/>
                <a:uFillTx/>
                <a:latin typeface="Segoe UI "/>
                <a:ea typeface="+mn-ea"/>
                <a:cs typeface="+mn-cs"/>
              </a:rPr>
              <a:t>Pay-As-You-Go</a:t>
            </a:r>
          </a:p>
          <a:p>
            <a:pPr marL="104598" indent="-172742" defTabSz="914367">
              <a:lnSpc>
                <a:spcPct val="90000"/>
              </a:lnSpc>
              <a:spcAft>
                <a:spcPts val="600"/>
              </a:spcAft>
              <a:buFont typeface="Arial" panose="020B0604020202020204" pitchFamily="34" charset="0"/>
              <a:buChar char="•"/>
              <a:defRPr/>
            </a:pPr>
            <a:r>
              <a:rPr kumimoji="0" lang="en-US" sz="1180" b="0" i="0" u="none" strike="noStrike" kern="1200" cap="none" spc="0" normalizeH="0" baseline="0" noProof="0" dirty="0">
                <a:ln>
                  <a:noFill/>
                </a:ln>
                <a:effectLst/>
                <a:uLnTx/>
                <a:uFillTx/>
                <a:latin typeface="Segoe UI "/>
                <a:ea typeface="+mn-ea"/>
                <a:cs typeface="+mn-cs"/>
              </a:rPr>
              <a:t>Commitment Tiers</a:t>
            </a:r>
          </a:p>
        </p:txBody>
      </p:sp>
      <p:sp>
        <p:nvSpPr>
          <p:cNvPr id="16" name="TextBox 15">
            <a:extLst>
              <a:ext uri="{FF2B5EF4-FFF2-40B4-BE49-F238E27FC236}">
                <a16:creationId xmlns:a16="http://schemas.microsoft.com/office/drawing/2014/main" id="{0D6823A3-762E-4CB4-8C57-C19176979F8D}"/>
              </a:ext>
            </a:extLst>
          </p:cNvPr>
          <p:cNvSpPr txBox="1"/>
          <p:nvPr/>
        </p:nvSpPr>
        <p:spPr>
          <a:xfrm>
            <a:off x="1495879" y="2596875"/>
            <a:ext cx="3080076" cy="1045543"/>
          </a:xfrm>
          <a:prstGeom prst="rect">
            <a:avLst/>
          </a:prstGeom>
          <a:noFill/>
        </p:spPr>
        <p:txBody>
          <a:bodyPr wrap="square" lIns="91440" tIns="91440" rIns="91440" bIns="91440" rtlCol="0" anchor="ctr" anchorCtr="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effectLst/>
                <a:uLnTx/>
                <a:uFillTx/>
                <a:latin typeface="Segoe UI Semibold"/>
                <a:ea typeface="+mn-ea"/>
                <a:cs typeface="+mn-cs"/>
              </a:rPr>
              <a:t>Azure Monitor Log Analytics – </a:t>
            </a:r>
            <a:br>
              <a:rPr kumimoji="0" lang="en-US" sz="1372" b="0" i="0" u="none" strike="noStrike" kern="1200" cap="none" spc="0" normalizeH="0" baseline="0" noProof="0" dirty="0">
                <a:ln>
                  <a:noFill/>
                </a:ln>
                <a:effectLst/>
                <a:uLnTx/>
                <a:uFillTx/>
                <a:latin typeface="Segoe UI Semibold"/>
                <a:ea typeface="+mn-ea"/>
                <a:cs typeface="+mn-cs"/>
              </a:rPr>
            </a:br>
            <a:r>
              <a:rPr kumimoji="0" lang="en-US" sz="1372" b="0" i="0" u="none" strike="noStrike" kern="1200" cap="none" spc="0" normalizeH="0" baseline="0" noProof="0" dirty="0">
                <a:ln>
                  <a:noFill/>
                </a:ln>
                <a:effectLst/>
                <a:uLnTx/>
                <a:uFillTx/>
                <a:latin typeface="Segoe UI Semibold"/>
                <a:ea typeface="+mn-ea"/>
                <a:cs typeface="+mn-cs"/>
              </a:rPr>
              <a:t>Data Ingestion</a:t>
            </a:r>
          </a:p>
          <a:p>
            <a:pPr marL="104598" indent="-172742" defTabSz="914367">
              <a:lnSpc>
                <a:spcPct val="90000"/>
              </a:lnSpc>
              <a:spcAft>
                <a:spcPts val="600"/>
              </a:spcAft>
              <a:buFont typeface="Arial" panose="020B0604020202020204" pitchFamily="34" charset="0"/>
              <a:buChar char="•"/>
              <a:defRPr/>
            </a:pPr>
            <a:r>
              <a:rPr kumimoji="0" lang="en-US" sz="1180" b="0" i="0" u="none" strike="noStrike" kern="1200" cap="none" spc="0" normalizeH="0" baseline="0" noProof="0" dirty="0">
                <a:ln>
                  <a:noFill/>
                </a:ln>
                <a:effectLst/>
                <a:uLnTx/>
                <a:uFillTx/>
                <a:latin typeface="Segoe UI "/>
                <a:ea typeface="+mn-ea"/>
                <a:cs typeface="+mn-cs"/>
              </a:rPr>
              <a:t>Pay-As-You-Go</a:t>
            </a:r>
          </a:p>
          <a:p>
            <a:pPr marL="104598" indent="-172742" defTabSz="914367">
              <a:lnSpc>
                <a:spcPct val="90000"/>
              </a:lnSpc>
              <a:spcAft>
                <a:spcPts val="600"/>
              </a:spcAft>
              <a:buFont typeface="Arial" panose="020B0604020202020204" pitchFamily="34" charset="0"/>
              <a:buChar char="•"/>
              <a:defRPr/>
            </a:pPr>
            <a:r>
              <a:rPr kumimoji="0" lang="en-US" sz="1180" b="0" i="0" u="none" strike="noStrike" kern="1200" cap="none" spc="0" normalizeH="0" baseline="0" noProof="0" dirty="0">
                <a:ln>
                  <a:noFill/>
                </a:ln>
                <a:effectLst/>
                <a:uLnTx/>
                <a:uFillTx/>
                <a:latin typeface="Segoe UI "/>
                <a:ea typeface="+mn-ea"/>
                <a:cs typeface="+mn-cs"/>
              </a:rPr>
              <a:t>Commitment Tiers</a:t>
            </a:r>
          </a:p>
        </p:txBody>
      </p:sp>
      <p:sp>
        <p:nvSpPr>
          <p:cNvPr id="5" name="TextBox 4">
            <a:extLst>
              <a:ext uri="{FF2B5EF4-FFF2-40B4-BE49-F238E27FC236}">
                <a16:creationId xmlns:a16="http://schemas.microsoft.com/office/drawing/2014/main" id="{8A3B1F66-4DE2-4F68-8CD0-1D0032D81F25}"/>
              </a:ext>
            </a:extLst>
          </p:cNvPr>
          <p:cNvSpPr txBox="1"/>
          <p:nvPr/>
        </p:nvSpPr>
        <p:spPr>
          <a:xfrm>
            <a:off x="1495879" y="3654711"/>
            <a:ext cx="3080076" cy="1214500"/>
          </a:xfrm>
          <a:prstGeom prst="rect">
            <a:avLst/>
          </a:prstGeom>
          <a:noFill/>
        </p:spPr>
        <p:txBody>
          <a:bodyPr wrap="square" lIns="91440" tIns="91440" rIns="91440" bIns="91440" rtlCol="0" anchor="ctr" anchorCtr="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effectLst/>
                <a:uLnTx/>
                <a:uFillTx/>
                <a:latin typeface="Segoe UI Semibold"/>
                <a:ea typeface="+mn-ea"/>
                <a:cs typeface="+mn-cs"/>
              </a:rPr>
              <a:t>Azure Monitor Log Analytics – </a:t>
            </a:r>
            <a:br>
              <a:rPr kumimoji="0" lang="en-US" sz="1372" b="0" i="0" u="none" strike="noStrike" kern="1200" cap="none" spc="0" normalizeH="0" baseline="0" noProof="0" dirty="0">
                <a:ln>
                  <a:noFill/>
                </a:ln>
                <a:effectLst/>
                <a:uLnTx/>
                <a:uFillTx/>
                <a:latin typeface="Segoe UI Semibold"/>
                <a:ea typeface="+mn-ea"/>
                <a:cs typeface="+mn-cs"/>
              </a:rPr>
            </a:br>
            <a:r>
              <a:rPr kumimoji="0" lang="en-US" sz="1372" b="0" i="0" u="none" strike="noStrike" kern="1200" cap="none" spc="0" normalizeH="0" baseline="0" noProof="0" dirty="0">
                <a:ln>
                  <a:noFill/>
                </a:ln>
                <a:effectLst/>
                <a:uLnTx/>
                <a:uFillTx/>
                <a:latin typeface="Segoe UI Semibold"/>
                <a:ea typeface="+mn-ea"/>
                <a:cs typeface="+mn-cs"/>
              </a:rPr>
              <a:t>Data Retention </a:t>
            </a:r>
            <a:endParaRPr kumimoji="0" lang="en-US" sz="1372" b="0" i="0" u="none" strike="noStrike" kern="1200" cap="none" spc="0" normalizeH="0" baseline="0" noProof="0" dirty="0">
              <a:ln>
                <a:noFill/>
              </a:ln>
              <a:effectLst/>
              <a:uLnTx/>
              <a:uFillTx/>
              <a:latin typeface="Segoe UI "/>
              <a:ea typeface="+mn-ea"/>
              <a:cs typeface="+mn-cs"/>
            </a:endParaRPr>
          </a:p>
          <a:p>
            <a:pPr marL="171450" indent="-171450" defTabSz="914367">
              <a:lnSpc>
                <a:spcPct val="90000"/>
              </a:lnSpc>
              <a:spcAft>
                <a:spcPts val="600"/>
              </a:spcAft>
              <a:buFont typeface="Arial" panose="020B0604020202020204" pitchFamily="34" charset="0"/>
              <a:buChar char="•"/>
              <a:defRPr/>
            </a:pPr>
            <a:r>
              <a:rPr kumimoji="0" lang="en-US" sz="1180" b="0" i="0" u="none" strike="noStrike" kern="1200" cap="none" spc="0" normalizeH="0" baseline="0" noProof="0" dirty="0">
                <a:ln>
                  <a:noFill/>
                </a:ln>
                <a:effectLst/>
                <a:uLnTx/>
                <a:uFillTx/>
                <a:latin typeface="Segoe UI "/>
                <a:ea typeface="+mn-ea"/>
                <a:cs typeface="+mn-cs"/>
              </a:rPr>
              <a:t>Pay-As-You-Go (90 days included)</a:t>
            </a:r>
          </a:p>
          <a:p>
            <a:pPr marL="171450" indent="-171450" defTabSz="914367">
              <a:lnSpc>
                <a:spcPct val="90000"/>
              </a:lnSpc>
              <a:spcAft>
                <a:spcPts val="600"/>
              </a:spcAft>
              <a:buFont typeface="Arial" panose="020B0604020202020204" pitchFamily="34" charset="0"/>
              <a:buChar char="•"/>
              <a:defRPr/>
            </a:pPr>
            <a:r>
              <a:rPr lang="en-US" sz="1180" dirty="0">
                <a:latin typeface="Segoe UI "/>
              </a:rPr>
              <a:t>Beyond 90 days: </a:t>
            </a:r>
            <a:r>
              <a:rPr lang="en-US" sz="1200" dirty="0">
                <a:solidFill>
                  <a:srgbClr val="006EC2"/>
                </a:solidFill>
                <a:hlinkClick r:id="rId3">
                  <a:extLst>
                    <a:ext uri="{A12FA001-AC4F-418D-AE19-62706E023703}">
                      <ahyp:hlinkClr xmlns:ahyp="http://schemas.microsoft.com/office/drawing/2018/hyperlinkcolor" val="tx"/>
                    </a:ext>
                  </a:extLst>
                </a:hlinkClick>
              </a:rPr>
              <a:t>Azure Monitor </a:t>
            </a:r>
            <a:br>
              <a:rPr lang="en-US" sz="1200" dirty="0">
                <a:solidFill>
                  <a:srgbClr val="006EC2"/>
                </a:solidFill>
                <a:hlinkClick r:id="rId3">
                  <a:extLst>
                    <a:ext uri="{A12FA001-AC4F-418D-AE19-62706E023703}">
                      <ahyp:hlinkClr xmlns:ahyp="http://schemas.microsoft.com/office/drawing/2018/hyperlinkcolor" val="tx"/>
                    </a:ext>
                  </a:extLst>
                </a:hlinkClick>
              </a:rPr>
            </a:br>
            <a:r>
              <a:rPr lang="en-US" sz="1200" dirty="0">
                <a:solidFill>
                  <a:srgbClr val="006EC2"/>
                </a:solidFill>
                <a:hlinkClick r:id="rId3">
                  <a:extLst>
                    <a:ext uri="{A12FA001-AC4F-418D-AE19-62706E023703}">
                      <ahyp:hlinkClr xmlns:ahyp="http://schemas.microsoft.com/office/drawing/2018/hyperlinkcolor" val="tx"/>
                    </a:ext>
                  </a:extLst>
                </a:hlinkClick>
              </a:rPr>
              <a:t>Data Retention</a:t>
            </a:r>
            <a:endParaRPr kumimoji="0" lang="en-US" sz="1180" b="0" i="0" u="none" strike="noStrike" kern="1200" cap="none" spc="0" normalizeH="0" baseline="0" noProof="0" dirty="0">
              <a:ln>
                <a:noFill/>
              </a:ln>
              <a:solidFill>
                <a:srgbClr val="006EC2"/>
              </a:solidFill>
              <a:effectLst/>
              <a:uLnTx/>
              <a:uFillTx/>
              <a:latin typeface="Segoe UI "/>
              <a:ea typeface="+mn-ea"/>
              <a:cs typeface="+mn-cs"/>
            </a:endParaRPr>
          </a:p>
        </p:txBody>
      </p:sp>
      <p:sp>
        <p:nvSpPr>
          <p:cNvPr id="17" name="TextBox 16">
            <a:extLst>
              <a:ext uri="{FF2B5EF4-FFF2-40B4-BE49-F238E27FC236}">
                <a16:creationId xmlns:a16="http://schemas.microsoft.com/office/drawing/2014/main" id="{E02775A8-08A6-42AD-9639-CE566869A524}"/>
              </a:ext>
            </a:extLst>
          </p:cNvPr>
          <p:cNvSpPr txBox="1"/>
          <p:nvPr/>
        </p:nvSpPr>
        <p:spPr>
          <a:xfrm>
            <a:off x="1495879" y="4881503"/>
            <a:ext cx="3062355" cy="1345625"/>
          </a:xfrm>
          <a:prstGeom prst="rect">
            <a:avLst/>
          </a:prstGeom>
          <a:noFill/>
        </p:spPr>
        <p:txBody>
          <a:bodyPr wrap="square" lIns="91440" tIns="91440" rIns="91440" bIns="9144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effectLst/>
                <a:uLnTx/>
                <a:uFillTx/>
                <a:latin typeface="Segoe UI Semibold"/>
                <a:ea typeface="+mn-ea"/>
                <a:cs typeface="+mn-cs"/>
              </a:rPr>
              <a:t>Automation and Bring your own Machine Learning</a:t>
            </a:r>
          </a:p>
          <a:p>
            <a:pPr marL="171450" lvl="1" indent="-171450">
              <a:buClr>
                <a:schemeClr val="tx1"/>
              </a:buClr>
              <a:buFont typeface="Arial" panose="020B0604020202020204" pitchFamily="34" charset="0"/>
              <a:buChar char="•"/>
              <a:defRPr/>
            </a:pPr>
            <a:r>
              <a:rPr lang="en-US" sz="1200" b="0" i="0" u="sng" dirty="0">
                <a:solidFill>
                  <a:srgbClr val="006EC2"/>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Azure Logic Apps pricing page for related costs</a:t>
            </a:r>
            <a:endParaRPr lang="en-US" sz="1200" b="0" i="0" dirty="0">
              <a:solidFill>
                <a:srgbClr val="006EC2"/>
              </a:solidFill>
              <a:effectLst/>
              <a:latin typeface="Segoe UI" panose="020B0502040204020203" pitchFamily="34" charset="0"/>
            </a:endParaRPr>
          </a:p>
          <a:p>
            <a:pPr marL="171450" lvl="1" indent="-171450">
              <a:buClr>
                <a:schemeClr val="tx1"/>
              </a:buClr>
              <a:buFont typeface="Arial" panose="020B0604020202020204" pitchFamily="34" charset="0"/>
              <a:buChar char="•"/>
              <a:defRPr/>
            </a:pPr>
            <a:r>
              <a:rPr lang="en-US" sz="1200" b="0" i="0" u="sng" dirty="0">
                <a:solidFill>
                  <a:srgbClr val="006EC2"/>
                </a:solidFill>
                <a:effectLst/>
                <a:latin typeface="Segoe UI" panose="020B0502040204020203" pitchFamily="34" charset="0"/>
                <a:hlinkClick r:id="rId5">
                  <a:extLst>
                    <a:ext uri="{A12FA001-AC4F-418D-AE19-62706E023703}">
                      <ahyp:hlinkClr xmlns:ahyp="http://schemas.microsoft.com/office/drawing/2018/hyperlinkcolor" val="tx"/>
                    </a:ext>
                  </a:extLst>
                </a:hlinkClick>
              </a:rPr>
              <a:t>Azure Machine Learning Studio</a:t>
            </a:r>
            <a:r>
              <a:rPr lang="en-US" sz="1200" b="0" i="0" dirty="0">
                <a:solidFill>
                  <a:schemeClr val="accent1"/>
                </a:solidFill>
                <a:effectLst/>
                <a:latin typeface="Segoe UI" panose="020B0502040204020203" pitchFamily="34" charset="0"/>
              </a:rPr>
              <a:t> </a:t>
            </a:r>
            <a:r>
              <a:rPr lang="en-US" sz="1200" b="0" i="0" dirty="0">
                <a:effectLst/>
                <a:latin typeface="Segoe UI" panose="020B0502040204020203" pitchFamily="34" charset="0"/>
              </a:rPr>
              <a:t>and </a:t>
            </a:r>
            <a:r>
              <a:rPr lang="en-US" sz="1200" b="0" i="0" u="sng" dirty="0">
                <a:solidFill>
                  <a:srgbClr val="006EC2"/>
                </a:solidFill>
                <a:effectLst/>
                <a:latin typeface="Segoe UI" panose="020B0502040204020203" pitchFamily="34" charset="0"/>
                <a:hlinkClick r:id="rId6">
                  <a:extLst>
                    <a:ext uri="{A12FA001-AC4F-418D-AE19-62706E023703}">
                      <ahyp:hlinkClr xmlns:ahyp="http://schemas.microsoft.com/office/drawing/2018/hyperlinkcolor" val="tx"/>
                    </a:ext>
                  </a:extLst>
                </a:hlinkClick>
              </a:rPr>
              <a:t>Azure Databricks pricing</a:t>
            </a:r>
            <a:r>
              <a:rPr lang="en-US" sz="1200" b="0" i="0" dirty="0">
                <a:solidFill>
                  <a:srgbClr val="006EC2"/>
                </a:solidFill>
                <a:effectLst/>
                <a:latin typeface="Segoe UI" panose="020B0502040204020203" pitchFamily="34" charset="0"/>
              </a:rPr>
              <a:t> </a:t>
            </a:r>
            <a:endParaRPr kumimoji="0" lang="en-US" sz="1200" b="0" i="0" u="none" strike="noStrike" kern="1200" cap="none" spc="0" normalizeH="0" baseline="0" noProof="0" dirty="0">
              <a:ln>
                <a:noFill/>
              </a:ln>
              <a:solidFill>
                <a:srgbClr val="006EC2"/>
              </a:solidFill>
              <a:effectLst/>
              <a:uLnTx/>
              <a:uFillTx/>
              <a:latin typeface="Segoe UI Semibold"/>
              <a:ea typeface="+mn-ea"/>
              <a:cs typeface="+mn-cs"/>
            </a:endParaRPr>
          </a:p>
        </p:txBody>
      </p:sp>
      <p:sp>
        <p:nvSpPr>
          <p:cNvPr id="64" name="TextBox 63">
            <a:extLst>
              <a:ext uri="{FF2B5EF4-FFF2-40B4-BE49-F238E27FC236}">
                <a16:creationId xmlns:a16="http://schemas.microsoft.com/office/drawing/2014/main" id="{7EB3512B-2FAF-407A-BBB1-5F683456D621}"/>
              </a:ext>
            </a:extLst>
          </p:cNvPr>
          <p:cNvSpPr txBox="1"/>
          <p:nvPr/>
        </p:nvSpPr>
        <p:spPr>
          <a:xfrm>
            <a:off x="4789670" y="1338381"/>
            <a:ext cx="7183507" cy="695768"/>
          </a:xfrm>
          <a:prstGeom prst="rect">
            <a:avLst/>
          </a:prstGeom>
          <a:noFill/>
        </p:spPr>
        <p:txBody>
          <a:bodyPr wrap="square">
            <a:spAutoFit/>
          </a:bodyPr>
          <a:lstStyle/>
          <a:p>
            <a:pPr marL="0" marR="0" lvl="0" indent="0" algn="l" defTabSz="914367" rtl="0" eaLnBrk="1" fontAlgn="auto" latinLnBrk="0" hangingPunct="1">
              <a:lnSpc>
                <a:spcPct val="107000"/>
              </a:lnSpc>
              <a:spcBef>
                <a:spcPts val="0"/>
              </a:spcBef>
              <a:buClrTx/>
              <a:buSzTx/>
              <a:buFontTx/>
              <a:buNone/>
              <a:tabLst/>
              <a:defRPr/>
            </a:pPr>
            <a:r>
              <a:rPr kumimoji="0" lang="en-US" sz="1372" b="1" i="0" u="none" strike="noStrike" kern="1200" cap="none" spc="0" normalizeH="0" baseline="0" noProof="0" dirty="0">
                <a:ln>
                  <a:noFill/>
                </a:ln>
                <a:effectLst/>
                <a:uLnTx/>
                <a:uFillTx/>
                <a:latin typeface="Segoe UI Semibold"/>
                <a:ea typeface="Calibri" panose="020F0502020204030204" pitchFamily="34" charset="0"/>
                <a:cs typeface="Times New Roman" panose="02020603050405020304" pitchFamily="18" charset="0"/>
              </a:rPr>
              <a:t>Pay-As-You-Go</a:t>
            </a:r>
            <a:endParaRPr kumimoji="0" lang="en-US" sz="1372" b="0" i="0" u="none" strike="noStrike" kern="1200" cap="none" spc="0" normalizeH="0" baseline="0" noProof="0" dirty="0">
              <a:ln>
                <a:noFill/>
              </a:ln>
              <a:effectLst/>
              <a:uLnTx/>
              <a:uFillTx/>
              <a:latin typeface="Segoe UI Semibold"/>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784"/>
              </a:spcAft>
              <a:buClrTx/>
              <a:buSzTx/>
              <a:buFontTx/>
              <a:buNone/>
              <a:tabLst/>
              <a:defRPr/>
            </a:pPr>
            <a:r>
              <a:rPr kumimoji="0" lang="en-US" sz="1176"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Times New Roman" panose="02020603050405020304" pitchFamily="18" charset="0"/>
              </a:rPr>
              <a:t>With Pay-As-You-Go pricing, customers are billed per gigabyte (GB) for the volume of data ingested </a:t>
            </a:r>
            <a:br>
              <a:rPr kumimoji="0" lang="en-US" sz="1176"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Times New Roman" panose="02020603050405020304" pitchFamily="18" charset="0"/>
              </a:rPr>
            </a:br>
            <a:r>
              <a:rPr kumimoji="0" lang="en-US" sz="1176" b="0" i="0" u="none" strike="noStrike" kern="1200" cap="none" spc="0" normalizeH="0" baseline="0" noProof="0" dirty="0">
                <a:ln>
                  <a:noFill/>
                </a:ln>
                <a:effectLst/>
                <a:uLnTx/>
                <a:uFillTx/>
                <a:latin typeface="Segoe UI" panose="020B0502040204020203" pitchFamily="34" charset="0"/>
                <a:ea typeface="Calibri" panose="020F0502020204030204" pitchFamily="34" charset="0"/>
                <a:cs typeface="Times New Roman" panose="02020603050405020304" pitchFamily="18" charset="0"/>
              </a:rPr>
              <a:t>for analysis in Microsoft Sentinel and stored in the Azure Monitor Log Analytics workspace.</a:t>
            </a:r>
            <a:endParaRPr kumimoji="0" lang="en-US" sz="1176"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Table 34">
            <a:extLst>
              <a:ext uri="{FF2B5EF4-FFF2-40B4-BE49-F238E27FC236}">
                <a16:creationId xmlns:a16="http://schemas.microsoft.com/office/drawing/2014/main" id="{3D0C527E-A132-4C29-B5B0-64E2DBEBE220}"/>
              </a:ext>
            </a:extLst>
          </p:cNvPr>
          <p:cNvGraphicFramePr>
            <a:graphicFrameLocks noGrp="1"/>
          </p:cNvGraphicFramePr>
          <p:nvPr>
            <p:extLst>
              <p:ext uri="{D42A27DB-BD31-4B8C-83A1-F6EECF244321}">
                <p14:modId xmlns:p14="http://schemas.microsoft.com/office/powerpoint/2010/main" val="321444338"/>
              </p:ext>
            </p:extLst>
          </p:nvPr>
        </p:nvGraphicFramePr>
        <p:xfrm>
          <a:off x="4919323" y="2061811"/>
          <a:ext cx="6684414" cy="539654"/>
        </p:xfrm>
        <a:graphic>
          <a:graphicData uri="http://schemas.openxmlformats.org/drawingml/2006/table">
            <a:tbl>
              <a:tblPr firstRow="1" bandRow="1">
                <a:effectLst/>
                <a:tableStyleId>{5C22544A-7EE6-4342-B048-85BDC9FD1C3A}</a:tableStyleId>
              </a:tblPr>
              <a:tblGrid>
                <a:gridCol w="3342207">
                  <a:extLst>
                    <a:ext uri="{9D8B030D-6E8A-4147-A177-3AD203B41FA5}">
                      <a16:colId xmlns:a16="http://schemas.microsoft.com/office/drawing/2014/main" val="2924989271"/>
                    </a:ext>
                  </a:extLst>
                </a:gridCol>
                <a:gridCol w="3342207">
                  <a:extLst>
                    <a:ext uri="{9D8B030D-6E8A-4147-A177-3AD203B41FA5}">
                      <a16:colId xmlns:a16="http://schemas.microsoft.com/office/drawing/2014/main" val="270105031"/>
                    </a:ext>
                  </a:extLst>
                </a:gridCol>
              </a:tblGrid>
              <a:tr h="208830">
                <a:tc>
                  <a:txBody>
                    <a:bodyPr/>
                    <a:lstStyle/>
                    <a:p>
                      <a:pPr algn="ctr"/>
                      <a:r>
                        <a:rPr lang="en-US" sz="1000" b="0" kern="1200" dirty="0">
                          <a:solidFill>
                            <a:sysClr val="windowText" lastClr="000000"/>
                          </a:solidFill>
                          <a:latin typeface="+mj-lt"/>
                          <a:ea typeface="+mn-ea"/>
                          <a:cs typeface="+mn-cs"/>
                        </a:rPr>
                        <a:t>Microsoft Sentinel (Price/GB)</a:t>
                      </a:r>
                    </a:p>
                  </a:txBody>
                  <a:tcPr marL="89642" marR="89642" marT="71714" marB="71714"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b="0" kern="1200" dirty="0">
                          <a:solidFill>
                            <a:sysClr val="windowText" lastClr="000000"/>
                          </a:solidFill>
                          <a:latin typeface="+mj-lt"/>
                          <a:ea typeface="+mn-ea"/>
                          <a:cs typeface="+mn-cs"/>
                        </a:rPr>
                        <a:t>Log Analytics (Price/GB)</a:t>
                      </a:r>
                    </a:p>
                  </a:txBody>
                  <a:tcPr marL="89642" marR="89642" marT="71714" marB="71714"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64019917"/>
                  </a:ext>
                </a:extLst>
              </a:tr>
              <a:tr h="208830">
                <a:tc>
                  <a:txBody>
                    <a:bodyPr/>
                    <a:lstStyle/>
                    <a:p>
                      <a:pPr algn="ctr"/>
                      <a:r>
                        <a:rPr lang="en-US" sz="1000" b="0" dirty="0">
                          <a:solidFill>
                            <a:schemeClr val="tx1"/>
                          </a:solidFill>
                          <a:latin typeface="Segoe UI (Body)"/>
                        </a:rPr>
                        <a:t>$2</a:t>
                      </a:r>
                    </a:p>
                  </a:txBody>
                  <a:tcPr marL="89642" marR="89642" marT="45713" marB="45713" anchor="ctr">
                    <a:lnL w="12700" cap="flat" cmpd="sng" algn="ctr">
                      <a:solidFill>
                        <a:schemeClr val="bg1">
                          <a:lumMod val="75000"/>
                        </a:schemeClr>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solidFill>
                            <a:schemeClr val="tx1"/>
                          </a:solidFill>
                          <a:latin typeface="Segoe UI (Body)"/>
                        </a:rPr>
                        <a:t>$2.30</a:t>
                      </a:r>
                    </a:p>
                  </a:txBody>
                  <a:tcPr marL="89642" marR="89642" marT="45713" marB="45713" anchor="ctr">
                    <a:lnL w="12700" cap="flat" cmpd="sng" algn="ctr">
                      <a:solidFill>
                        <a:srgbClr val="D2D2D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3469515"/>
                  </a:ext>
                </a:extLst>
              </a:tr>
            </a:tbl>
          </a:graphicData>
        </a:graphic>
      </p:graphicFrame>
      <p:grpSp>
        <p:nvGrpSpPr>
          <p:cNvPr id="19" name="Group 18">
            <a:extLst>
              <a:ext uri="{FF2B5EF4-FFF2-40B4-BE49-F238E27FC236}">
                <a16:creationId xmlns:a16="http://schemas.microsoft.com/office/drawing/2014/main" id="{D427AD05-D520-4D4E-AE2B-2D99EA718FCA}"/>
              </a:ext>
              <a:ext uri="{C183D7F6-B498-43B3-948B-1728B52AA6E4}">
                <adec:decorative xmlns:adec="http://schemas.microsoft.com/office/drawing/2017/decorative" val="1"/>
              </a:ext>
            </a:extLst>
          </p:cNvPr>
          <p:cNvGrpSpPr/>
          <p:nvPr/>
        </p:nvGrpSpPr>
        <p:grpSpPr>
          <a:xfrm>
            <a:off x="830175" y="2554383"/>
            <a:ext cx="550359" cy="548640"/>
            <a:chOff x="703608" y="2581039"/>
            <a:chExt cx="550359" cy="548640"/>
          </a:xfrm>
        </p:grpSpPr>
        <p:sp>
          <p:nvSpPr>
            <p:cNvPr id="43" name="Oval 42">
              <a:extLst>
                <a:ext uri="{FF2B5EF4-FFF2-40B4-BE49-F238E27FC236}">
                  <a16:creationId xmlns:a16="http://schemas.microsoft.com/office/drawing/2014/main" id="{7E84A845-4A73-4EDB-84D2-F8329EBDE8A4}"/>
                </a:ext>
              </a:extLst>
            </p:cNvPr>
            <p:cNvSpPr/>
            <p:nvPr/>
          </p:nvSpPr>
          <p:spPr bwMode="auto">
            <a:xfrm>
              <a:off x="703608" y="2581039"/>
              <a:ext cx="550359"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4" descr="data">
              <a:extLst>
                <a:ext uri="{FF2B5EF4-FFF2-40B4-BE49-F238E27FC236}">
                  <a16:creationId xmlns:a16="http://schemas.microsoft.com/office/drawing/2014/main" id="{8F3FDCA9-E2E2-41A4-A5F3-16E51692BB4C}"/>
                </a:ext>
              </a:extLst>
            </p:cNvPr>
            <p:cNvGrpSpPr>
              <a:grpSpLocks noChangeAspect="1"/>
            </p:cNvGrpSpPr>
            <p:nvPr/>
          </p:nvGrpSpPr>
          <p:grpSpPr bwMode="auto">
            <a:xfrm>
              <a:off x="821474" y="2747744"/>
              <a:ext cx="314627" cy="215231"/>
              <a:chOff x="1048" y="850"/>
              <a:chExt cx="309" cy="204"/>
            </a:xfrm>
          </p:grpSpPr>
          <p:sp>
            <p:nvSpPr>
              <p:cNvPr id="31" name="Rectangle 5">
                <a:extLst>
                  <a:ext uri="{FF2B5EF4-FFF2-40B4-BE49-F238E27FC236}">
                    <a16:creationId xmlns:a16="http://schemas.microsoft.com/office/drawing/2014/main" id="{4EBF9454-C124-4AAA-AEB3-EAD61BD72470}"/>
                  </a:ext>
                </a:extLst>
              </p:cNvPr>
              <p:cNvSpPr>
                <a:spLocks noChangeArrowheads="1"/>
              </p:cNvSpPr>
              <p:nvPr/>
            </p:nvSpPr>
            <p:spPr bwMode="auto">
              <a:xfrm>
                <a:off x="1303" y="850"/>
                <a:ext cx="54" cy="2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6">
                <a:extLst>
                  <a:ext uri="{FF2B5EF4-FFF2-40B4-BE49-F238E27FC236}">
                    <a16:creationId xmlns:a16="http://schemas.microsoft.com/office/drawing/2014/main" id="{EF21E602-9231-4957-A950-391F47062F62}"/>
                  </a:ext>
                </a:extLst>
              </p:cNvPr>
              <p:cNvSpPr>
                <a:spLocks noChangeArrowheads="1"/>
              </p:cNvSpPr>
              <p:nvPr/>
            </p:nvSpPr>
            <p:spPr bwMode="auto">
              <a:xfrm>
                <a:off x="1218" y="906"/>
                <a:ext cx="54" cy="148"/>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400">
                  <a:solidFill>
                    <a:srgbClr val="505050"/>
                  </a:solidFill>
                  <a:latin typeface="Segoe UI"/>
                </a:endParaRPr>
              </a:p>
            </p:txBody>
          </p:sp>
          <p:sp>
            <p:nvSpPr>
              <p:cNvPr id="33" name="Rectangle 7">
                <a:extLst>
                  <a:ext uri="{FF2B5EF4-FFF2-40B4-BE49-F238E27FC236}">
                    <a16:creationId xmlns:a16="http://schemas.microsoft.com/office/drawing/2014/main" id="{27AF796A-0EDA-40BB-92E7-23AE468147F9}"/>
                  </a:ext>
                </a:extLst>
              </p:cNvPr>
              <p:cNvSpPr>
                <a:spLocks noChangeArrowheads="1"/>
              </p:cNvSpPr>
              <p:nvPr/>
            </p:nvSpPr>
            <p:spPr bwMode="auto">
              <a:xfrm>
                <a:off x="1133" y="888"/>
                <a:ext cx="54" cy="1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8">
                <a:extLst>
                  <a:ext uri="{FF2B5EF4-FFF2-40B4-BE49-F238E27FC236}">
                    <a16:creationId xmlns:a16="http://schemas.microsoft.com/office/drawing/2014/main" id="{A689523F-0431-483A-A248-2FD9628324BF}"/>
                  </a:ext>
                </a:extLst>
              </p:cNvPr>
              <p:cNvSpPr>
                <a:spLocks noChangeArrowheads="1"/>
              </p:cNvSpPr>
              <p:nvPr/>
            </p:nvSpPr>
            <p:spPr bwMode="auto">
              <a:xfrm>
                <a:off x="1048" y="934"/>
                <a:ext cx="53" cy="1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D8FD0D5E-55C1-48DD-B5D7-534780C45D52}"/>
              </a:ext>
              <a:ext uri="{C183D7F6-B498-43B3-948B-1728B52AA6E4}">
                <adec:decorative xmlns:adec="http://schemas.microsoft.com/office/drawing/2017/decorative" val="1"/>
              </a:ext>
            </a:extLst>
          </p:cNvPr>
          <p:cNvGrpSpPr/>
          <p:nvPr/>
        </p:nvGrpSpPr>
        <p:grpSpPr>
          <a:xfrm>
            <a:off x="830175" y="4928165"/>
            <a:ext cx="550359" cy="548640"/>
            <a:chOff x="710432" y="4881772"/>
            <a:chExt cx="550359" cy="548640"/>
          </a:xfrm>
        </p:grpSpPr>
        <p:sp>
          <p:nvSpPr>
            <p:cNvPr id="40" name="Oval 39">
              <a:extLst>
                <a:ext uri="{FF2B5EF4-FFF2-40B4-BE49-F238E27FC236}">
                  <a16:creationId xmlns:a16="http://schemas.microsoft.com/office/drawing/2014/main" id="{EE092383-F287-401A-9A36-419B4D5EB99B}"/>
                </a:ext>
              </a:extLst>
            </p:cNvPr>
            <p:cNvSpPr/>
            <p:nvPr/>
          </p:nvSpPr>
          <p:spPr bwMode="auto">
            <a:xfrm>
              <a:off x="710432" y="4881772"/>
              <a:ext cx="550359"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a:cs typeface="Segoe UI" pitchFamily="34" charset="0"/>
              </a:endParaRPr>
            </a:p>
          </p:txBody>
        </p:sp>
        <p:pic>
          <p:nvPicPr>
            <p:cNvPr id="1026" name="Picture 2" descr="Related image">
              <a:extLst>
                <a:ext uri="{FF2B5EF4-FFF2-40B4-BE49-F238E27FC236}">
                  <a16:creationId xmlns:a16="http://schemas.microsoft.com/office/drawing/2014/main" id="{4B6B3A46-6E5A-4E9F-936E-685336C4E3CA}"/>
                </a:ext>
              </a:extLst>
            </p:cNvPr>
            <p:cNvPicPr>
              <a:picLocks noChangeAspect="1" noChangeArrowheads="1"/>
            </p:cNvPicPr>
            <p:nvPr/>
          </p:nvPicPr>
          <p:blipFill>
            <a:blip r:embed="rId7" cstate="print">
              <a:clrChange>
                <a:clrFrom>
                  <a:srgbClr val="0072C6"/>
                </a:clrFrom>
                <a:clrTo>
                  <a:srgbClr val="0072C6">
                    <a:alpha val="0"/>
                  </a:srgbClr>
                </a:clrTo>
              </a:clrChange>
              <a:extLst>
                <a:ext uri="{28A0092B-C50C-407E-A947-70E740481C1C}">
                  <a14:useLocalDpi xmlns:a14="http://schemas.microsoft.com/office/drawing/2010/main"/>
                </a:ext>
              </a:extLst>
            </a:blip>
            <a:srcRect/>
            <a:stretch>
              <a:fillRect/>
            </a:stretch>
          </p:blipFill>
          <p:spPr bwMode="auto">
            <a:xfrm>
              <a:off x="818357" y="4982787"/>
              <a:ext cx="334508" cy="346611"/>
            </a:xfrm>
            <a:prstGeom prst="rect">
              <a:avLst/>
            </a:prstGeom>
            <a:solidFill>
              <a:srgbClr val="0078D3"/>
            </a:solidFill>
          </p:spPr>
        </p:pic>
      </p:grpSp>
      <p:grpSp>
        <p:nvGrpSpPr>
          <p:cNvPr id="21" name="Group 20">
            <a:extLst>
              <a:ext uri="{FF2B5EF4-FFF2-40B4-BE49-F238E27FC236}">
                <a16:creationId xmlns:a16="http://schemas.microsoft.com/office/drawing/2014/main" id="{21B5AA1B-1CCF-4ED5-BE17-3DF1D9D80D7D}"/>
              </a:ext>
              <a:ext uri="{C183D7F6-B498-43B3-948B-1728B52AA6E4}">
                <adec:decorative xmlns:adec="http://schemas.microsoft.com/office/drawing/2017/decorative" val="1"/>
              </a:ext>
            </a:extLst>
          </p:cNvPr>
          <p:cNvGrpSpPr/>
          <p:nvPr/>
        </p:nvGrpSpPr>
        <p:grpSpPr>
          <a:xfrm>
            <a:off x="830175" y="3588693"/>
            <a:ext cx="548640" cy="548640"/>
            <a:chOff x="703609" y="3574101"/>
            <a:chExt cx="548640" cy="548640"/>
          </a:xfrm>
        </p:grpSpPr>
        <p:sp>
          <p:nvSpPr>
            <p:cNvPr id="67" name="Oval 66">
              <a:extLst>
                <a:ext uri="{FF2B5EF4-FFF2-40B4-BE49-F238E27FC236}">
                  <a16:creationId xmlns:a16="http://schemas.microsoft.com/office/drawing/2014/main" id="{4F6F907B-47A4-48B9-9AB7-046DB42D88E4}"/>
                </a:ext>
              </a:extLst>
            </p:cNvPr>
            <p:cNvSpPr/>
            <p:nvPr/>
          </p:nvSpPr>
          <p:spPr bwMode="auto">
            <a:xfrm>
              <a:off x="703609" y="3574101"/>
              <a:ext cx="548640"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err="1">
                <a:gradFill>
                  <a:gsLst>
                    <a:gs pos="0">
                      <a:srgbClr val="FFFFFF"/>
                    </a:gs>
                    <a:gs pos="100000">
                      <a:srgbClr val="FFFFFF"/>
                    </a:gs>
                  </a:gsLst>
                  <a:lin ang="5400000" scaled="0"/>
                </a:gradFill>
                <a:latin typeface="Segoe UI"/>
                <a:cs typeface="Segoe UI" pitchFamily="34" charset="0"/>
              </a:endParaRPr>
            </a:p>
          </p:txBody>
        </p:sp>
        <p:grpSp>
          <p:nvGrpSpPr>
            <p:cNvPr id="68" name="Group 67" descr="speed">
              <a:extLst>
                <a:ext uri="{FF2B5EF4-FFF2-40B4-BE49-F238E27FC236}">
                  <a16:creationId xmlns:a16="http://schemas.microsoft.com/office/drawing/2014/main" id="{4D0704DA-F172-4245-A6FE-5BC71053886A}"/>
                </a:ext>
              </a:extLst>
            </p:cNvPr>
            <p:cNvGrpSpPr/>
            <p:nvPr/>
          </p:nvGrpSpPr>
          <p:grpSpPr>
            <a:xfrm>
              <a:off x="841163" y="3692617"/>
              <a:ext cx="273516" cy="304792"/>
              <a:chOff x="8397620" y="3934792"/>
              <a:chExt cx="367285" cy="438400"/>
            </a:xfrm>
          </p:grpSpPr>
          <p:sp>
            <p:nvSpPr>
              <p:cNvPr id="69" name="Freeform 5">
                <a:extLst>
                  <a:ext uri="{FF2B5EF4-FFF2-40B4-BE49-F238E27FC236}">
                    <a16:creationId xmlns:a16="http://schemas.microsoft.com/office/drawing/2014/main" id="{B96C5E12-D3E4-4F3A-9385-88BC80963538}"/>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6">
                <a:extLst>
                  <a:ext uri="{FF2B5EF4-FFF2-40B4-BE49-F238E27FC236}">
                    <a16:creationId xmlns:a16="http://schemas.microsoft.com/office/drawing/2014/main" id="{1723A602-42AB-48C2-88EB-C4D052BDF536}"/>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7">
                <a:extLst>
                  <a:ext uri="{FF2B5EF4-FFF2-40B4-BE49-F238E27FC236}">
                    <a16:creationId xmlns:a16="http://schemas.microsoft.com/office/drawing/2014/main" id="{D99E4234-CA4F-4F84-8974-09521B0C0AEB}"/>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9">
                <a:extLst>
                  <a:ext uri="{FF2B5EF4-FFF2-40B4-BE49-F238E27FC236}">
                    <a16:creationId xmlns:a16="http://schemas.microsoft.com/office/drawing/2014/main" id="{FCFC0DCF-FB54-4336-91F1-52386F944605}"/>
                  </a:ext>
                </a:extLst>
              </p:cNvPr>
              <p:cNvSpPr>
                <a:spLocks noChangeArrowheads="1"/>
              </p:cNvSpPr>
              <p:nvPr/>
            </p:nvSpPr>
            <p:spPr bwMode="auto">
              <a:xfrm>
                <a:off x="8411371" y="4005907"/>
                <a:ext cx="343807" cy="36728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BA1EF620-72F9-4A5F-8A7E-9299FF800089}"/>
                  </a:ext>
                </a:extLst>
              </p:cNvPr>
              <p:cNvSpPr>
                <a:spLocks/>
              </p:cNvSpPr>
              <p:nvPr/>
            </p:nvSpPr>
            <p:spPr bwMode="auto">
              <a:xfrm>
                <a:off x="8470767" y="4035474"/>
                <a:ext cx="264569" cy="308147"/>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11">
                <a:extLst>
                  <a:ext uri="{FF2B5EF4-FFF2-40B4-BE49-F238E27FC236}">
                    <a16:creationId xmlns:a16="http://schemas.microsoft.com/office/drawing/2014/main" id="{1842962A-74FF-4D90-A4AD-0AD5E89CD462}"/>
                  </a:ext>
                </a:extLst>
              </p:cNvPr>
              <p:cNvSpPr>
                <a:spLocks noChangeArrowheads="1"/>
              </p:cNvSpPr>
              <p:nvPr/>
            </p:nvSpPr>
            <p:spPr bwMode="auto">
              <a:xfrm>
                <a:off x="8523680" y="3934792"/>
                <a:ext cx="115166" cy="404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12">
                <a:extLst>
                  <a:ext uri="{FF2B5EF4-FFF2-40B4-BE49-F238E27FC236}">
                    <a16:creationId xmlns:a16="http://schemas.microsoft.com/office/drawing/2014/main" id="{AD6F391F-2852-48D6-8D8C-5A23797F8990}"/>
                  </a:ext>
                </a:extLst>
              </p:cNvPr>
              <p:cNvSpPr>
                <a:spLocks noChangeArrowheads="1"/>
              </p:cNvSpPr>
              <p:nvPr/>
            </p:nvSpPr>
            <p:spPr bwMode="auto">
              <a:xfrm>
                <a:off x="8573481" y="3973699"/>
                <a:ext cx="10894" cy="420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Oval 13">
                <a:extLst>
                  <a:ext uri="{FF2B5EF4-FFF2-40B4-BE49-F238E27FC236}">
                    <a16:creationId xmlns:a16="http://schemas.microsoft.com/office/drawing/2014/main" id="{6ED132E2-818D-49B6-8DF5-EF0B3E542708}"/>
                  </a:ext>
                </a:extLst>
              </p:cNvPr>
              <p:cNvSpPr>
                <a:spLocks noChangeArrowheads="1"/>
              </p:cNvSpPr>
              <p:nvPr/>
            </p:nvSpPr>
            <p:spPr bwMode="auto">
              <a:xfrm>
                <a:off x="8562586" y="4170871"/>
                <a:ext cx="37351" cy="3735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14">
                <a:extLst>
                  <a:ext uri="{FF2B5EF4-FFF2-40B4-BE49-F238E27FC236}">
                    <a16:creationId xmlns:a16="http://schemas.microsoft.com/office/drawing/2014/main" id="{2B766E11-9EBC-4B91-A304-D179AE832E25}"/>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50" name="TextBox 49">
            <a:extLst>
              <a:ext uri="{FF2B5EF4-FFF2-40B4-BE49-F238E27FC236}">
                <a16:creationId xmlns:a16="http://schemas.microsoft.com/office/drawing/2014/main" id="{DE1CCFFA-82A7-40F7-B9CB-4A56F43409FC}"/>
              </a:ext>
            </a:extLst>
          </p:cNvPr>
          <p:cNvSpPr txBox="1"/>
          <p:nvPr/>
        </p:nvSpPr>
        <p:spPr>
          <a:xfrm>
            <a:off x="4789670" y="2680591"/>
            <a:ext cx="7118680" cy="889411"/>
          </a:xfrm>
          <a:prstGeom prst="rect">
            <a:avLst/>
          </a:prstGeom>
          <a:noFill/>
        </p:spPr>
        <p:txBody>
          <a:bodyPr wrap="square">
            <a:spAutoFit/>
          </a:bodyPr>
          <a:lstStyle/>
          <a:p>
            <a:pPr marL="0" marR="0" lvl="0" indent="0" algn="l" defTabSz="914367" rtl="0" eaLnBrk="1" fontAlgn="auto" latinLnBrk="0" hangingPunct="1">
              <a:lnSpc>
                <a:spcPct val="107000"/>
              </a:lnSpc>
              <a:spcBef>
                <a:spcPts val="600"/>
              </a:spcBef>
              <a:spcAft>
                <a:spcPts val="0"/>
              </a:spcAft>
              <a:buClrTx/>
              <a:buSzTx/>
              <a:buFontTx/>
              <a:buNone/>
              <a:tabLst/>
              <a:defRPr/>
            </a:pPr>
            <a:r>
              <a:rPr kumimoji="0" lang="en-US" sz="1372"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Commitment Tiers</a:t>
            </a:r>
            <a:endParaRPr kumimoji="0" lang="en-US" sz="1372"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107000"/>
              </a:lnSpc>
              <a:spcBef>
                <a:spcPts val="0"/>
              </a:spcBef>
              <a:spcAft>
                <a:spcPts val="784"/>
              </a:spcAft>
              <a:buClrTx/>
              <a:buSzTx/>
              <a:buFontTx/>
              <a:buNone/>
              <a:tabLst/>
              <a:defRPr/>
            </a:pPr>
            <a:r>
              <a:rPr kumimoji="0" lang="en-US" sz="1176" b="0" i="0" u="none" strike="noStrike" kern="120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Times New Roman" panose="02020603050405020304" pitchFamily="18" charset="0"/>
              </a:rPr>
              <a:t>With Commitment Tiers customers billed a fixed fee based on selected tier, enabling a predictable total cost. Commitment Tiers provides a discount on the cost compared to Pay-As-You-Go pricing. Customers have the flexibility to opt out of the capacity tier any time after the first 31 days of commitment.</a:t>
            </a:r>
            <a:endParaRPr kumimoji="0" lang="en-US" sz="1176"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34">
            <a:extLst>
              <a:ext uri="{FF2B5EF4-FFF2-40B4-BE49-F238E27FC236}">
                <a16:creationId xmlns:a16="http://schemas.microsoft.com/office/drawing/2014/main" id="{76881965-9F19-4A32-9CFC-E2196CE4C99A}"/>
              </a:ext>
            </a:extLst>
          </p:cNvPr>
          <p:cNvGraphicFramePr>
            <a:graphicFrameLocks noGrp="1"/>
          </p:cNvGraphicFramePr>
          <p:nvPr>
            <p:extLst>
              <p:ext uri="{D42A27DB-BD31-4B8C-83A1-F6EECF244321}">
                <p14:modId xmlns:p14="http://schemas.microsoft.com/office/powerpoint/2010/main" val="1876398592"/>
              </p:ext>
            </p:extLst>
          </p:nvPr>
        </p:nvGraphicFramePr>
        <p:xfrm>
          <a:off x="4919324" y="3649129"/>
          <a:ext cx="6684414" cy="2394837"/>
        </p:xfrm>
        <a:graphic>
          <a:graphicData uri="http://schemas.openxmlformats.org/drawingml/2006/table">
            <a:tbl>
              <a:tblPr firstRow="1" bandRow="1">
                <a:effectLst/>
                <a:tableStyleId>{5C22544A-7EE6-4342-B048-85BDC9FD1C3A}</a:tableStyleId>
              </a:tblPr>
              <a:tblGrid>
                <a:gridCol w="2228138">
                  <a:extLst>
                    <a:ext uri="{9D8B030D-6E8A-4147-A177-3AD203B41FA5}">
                      <a16:colId xmlns:a16="http://schemas.microsoft.com/office/drawing/2014/main" val="2924989271"/>
                    </a:ext>
                  </a:extLst>
                </a:gridCol>
                <a:gridCol w="2228138">
                  <a:extLst>
                    <a:ext uri="{9D8B030D-6E8A-4147-A177-3AD203B41FA5}">
                      <a16:colId xmlns:a16="http://schemas.microsoft.com/office/drawing/2014/main" val="270105031"/>
                    </a:ext>
                  </a:extLst>
                </a:gridCol>
                <a:gridCol w="2228138">
                  <a:extLst>
                    <a:ext uri="{9D8B030D-6E8A-4147-A177-3AD203B41FA5}">
                      <a16:colId xmlns:a16="http://schemas.microsoft.com/office/drawing/2014/main" val="1235032701"/>
                    </a:ext>
                  </a:extLst>
                </a:gridCol>
              </a:tblGrid>
              <a:tr h="281468">
                <a:tc>
                  <a:txBody>
                    <a:bodyPr/>
                    <a:lstStyle/>
                    <a:p>
                      <a:pPr algn="ctr"/>
                      <a:r>
                        <a:rPr lang="en-US" sz="1000" b="1" kern="1200" dirty="0">
                          <a:solidFill>
                            <a:sysClr val="windowText" lastClr="000000"/>
                          </a:solidFill>
                          <a:latin typeface="+mn-lt"/>
                          <a:ea typeface="+mn-ea"/>
                          <a:cs typeface="+mn-cs"/>
                        </a:rPr>
                        <a:t>Tier</a:t>
                      </a:r>
                      <a:endParaRPr lang="en-US" sz="1000" b="1" kern="1200" dirty="0">
                        <a:solidFill>
                          <a:sysClr val="windowText" lastClr="000000"/>
                        </a:solidFill>
                        <a:latin typeface="+mn-lt"/>
                        <a:cs typeface="+mn-cs"/>
                      </a:endParaRPr>
                    </a:p>
                  </a:txBody>
                  <a:tcPr marL="89642" marR="89642" marT="71714" marB="71714"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b="1" kern="1200" dirty="0">
                          <a:solidFill>
                            <a:sysClr val="windowText" lastClr="000000"/>
                          </a:solidFill>
                          <a:latin typeface="+mn-lt"/>
                          <a:ea typeface="+mn-ea"/>
                          <a:cs typeface="+mn-cs"/>
                        </a:rPr>
                        <a:t>Microsoft Sentinel * </a:t>
                      </a:r>
                    </a:p>
                    <a:p>
                      <a:pPr algn="ctr"/>
                      <a:r>
                        <a:rPr lang="en-US" sz="1000" b="1" kern="1200" dirty="0">
                          <a:solidFill>
                            <a:sysClr val="windowText" lastClr="000000"/>
                          </a:solidFill>
                          <a:latin typeface="+mn-lt"/>
                          <a:ea typeface="+mn-ea"/>
                          <a:cs typeface="+mn-cs"/>
                        </a:rPr>
                        <a:t>Price/day</a:t>
                      </a:r>
                      <a:endParaRPr lang="en-US" sz="1000" b="1" kern="1200" dirty="0">
                        <a:solidFill>
                          <a:sysClr val="windowText" lastClr="000000"/>
                        </a:solidFill>
                        <a:latin typeface="+mn-lt"/>
                        <a:cs typeface="+mn-cs"/>
                      </a:endParaRPr>
                    </a:p>
                  </a:txBody>
                  <a:tcPr marL="89642" marR="89642" marT="71714" marB="7171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b="1" kern="1200" dirty="0">
                          <a:solidFill>
                            <a:sysClr val="windowText" lastClr="000000"/>
                          </a:solidFill>
                          <a:latin typeface="+mn-lt"/>
                          <a:ea typeface="+mn-ea"/>
                          <a:cs typeface="+mn-cs"/>
                        </a:rPr>
                        <a:t>Log Analytics-Data Ingestion</a:t>
                      </a:r>
                      <a:r>
                        <a:rPr lang="en-US" sz="1000" b="1" kern="1200" dirty="0">
                          <a:solidFill>
                            <a:sysClr val="windowText" lastClr="000000"/>
                          </a:solidFill>
                          <a:latin typeface="+mn-lt"/>
                          <a:cs typeface="+mn-cs"/>
                        </a:rPr>
                        <a:t>* </a:t>
                      </a:r>
                    </a:p>
                    <a:p>
                      <a:pPr algn="ctr"/>
                      <a:r>
                        <a:rPr lang="en-US" sz="1000" b="1" kern="1200" dirty="0">
                          <a:solidFill>
                            <a:sysClr val="windowText" lastClr="000000"/>
                          </a:solidFill>
                          <a:latin typeface="+mn-lt"/>
                          <a:cs typeface="+mn-cs"/>
                        </a:rPr>
                        <a:t>Price/day</a:t>
                      </a:r>
                    </a:p>
                  </a:txBody>
                  <a:tcPr marL="89642" marR="89642" marT="71714" marB="71714"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64019917"/>
                  </a:ext>
                </a:extLst>
              </a:tr>
              <a:tr h="151666">
                <a:tc>
                  <a:txBody>
                    <a:bodyPr/>
                    <a:lstStyle/>
                    <a:p>
                      <a:pPr algn="ctr"/>
                      <a:r>
                        <a:rPr lang="en-US" sz="1000" b="0" dirty="0">
                          <a:solidFill>
                            <a:srgbClr val="0078D4"/>
                          </a:solidFill>
                          <a:latin typeface="+mn-lt"/>
                        </a:rPr>
                        <a:t>100 GB/day</a:t>
                      </a:r>
                    </a:p>
                  </a:txBody>
                  <a:tcPr marL="89642" marR="89642" marT="45713" marB="45713" anchor="ctr">
                    <a:lnL w="12700" cap="flat" cmpd="sng" algn="ctr">
                      <a:solidFill>
                        <a:schemeClr val="bg1">
                          <a:lumMod val="75000"/>
                        </a:schemeClr>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latin typeface="+mn-lt"/>
                        </a:rPr>
                        <a:t>$100</a:t>
                      </a:r>
                    </a:p>
                  </a:txBody>
                  <a:tcPr marL="89642" marR="89642" marT="45713" marB="45713" anchor="ctr">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00" kern="1200">
                          <a:solidFill>
                            <a:schemeClr val="dk1"/>
                          </a:solidFill>
                          <a:latin typeface="+mn-lt"/>
                          <a:ea typeface="+mn-ea"/>
                          <a:cs typeface="+mn-cs"/>
                        </a:rPr>
                        <a:t>$196</a:t>
                      </a:r>
                    </a:p>
                  </a:txBody>
                  <a:tcPr marL="89642" marR="89642" marT="0" marB="0" anchor="ctr">
                    <a:lnL w="12700" cap="flat" cmpd="sng" algn="ctr">
                      <a:solidFill>
                        <a:srgbClr val="D2D2D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3469515"/>
                  </a:ext>
                </a:extLst>
              </a:tr>
              <a:tr h="151666">
                <a:tc>
                  <a:txBody>
                    <a:bodyPr/>
                    <a:lstStyle/>
                    <a:p>
                      <a:pPr algn="ctr"/>
                      <a:r>
                        <a:rPr lang="en-US" sz="1000" b="0">
                          <a:solidFill>
                            <a:srgbClr val="0078D4"/>
                          </a:solidFill>
                          <a:latin typeface="+mn-lt"/>
                        </a:rPr>
                        <a:t>200 GB/day</a:t>
                      </a:r>
                    </a:p>
                  </a:txBody>
                  <a:tcPr marL="89642" marR="89642" marT="45713" marB="45713" anchor="ctr">
                    <a:lnL w="12700" cap="flat" cmpd="sng" algn="ctr">
                      <a:solidFill>
                        <a:schemeClr val="bg1">
                          <a:lumMod val="75000"/>
                        </a:schemeClr>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a:latin typeface="+mn-lt"/>
                        </a:rPr>
                        <a:t>$180</a:t>
                      </a:r>
                    </a:p>
                  </a:txBody>
                  <a:tcPr marL="89642" marR="89642" marT="45713" marB="45713" anchor="ctr">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00" kern="1200">
                          <a:solidFill>
                            <a:schemeClr val="dk1"/>
                          </a:solidFill>
                          <a:latin typeface="+mn-lt"/>
                          <a:ea typeface="+mn-ea"/>
                          <a:cs typeface="+mn-cs"/>
                        </a:rPr>
                        <a:t>$368</a:t>
                      </a:r>
                    </a:p>
                  </a:txBody>
                  <a:tcPr marL="89642" marR="89642" marT="0" marB="0" anchor="ctr">
                    <a:lnL w="12700" cap="flat" cmpd="sng" algn="ctr">
                      <a:solidFill>
                        <a:srgbClr val="D2D2D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711469"/>
                  </a:ext>
                </a:extLst>
              </a:tr>
              <a:tr h="151666">
                <a:tc>
                  <a:txBody>
                    <a:bodyPr/>
                    <a:lstStyle/>
                    <a:p>
                      <a:pPr algn="ctr"/>
                      <a:r>
                        <a:rPr lang="en-US" sz="1000" b="0" dirty="0">
                          <a:solidFill>
                            <a:srgbClr val="0078D4"/>
                          </a:solidFill>
                          <a:latin typeface="+mn-lt"/>
                        </a:rPr>
                        <a:t>300 GB/day</a:t>
                      </a:r>
                    </a:p>
                  </a:txBody>
                  <a:tcPr marL="89642" marR="89642" marT="45713" marB="45713" anchor="ctr">
                    <a:lnL w="12700" cap="flat" cmpd="sng" algn="ctr">
                      <a:solidFill>
                        <a:schemeClr val="bg1">
                          <a:lumMod val="75000"/>
                        </a:schemeClr>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a:latin typeface="+mn-lt"/>
                        </a:rPr>
                        <a:t>$260</a:t>
                      </a:r>
                    </a:p>
                  </a:txBody>
                  <a:tcPr marL="89642" marR="89642" marT="45713" marB="45713" anchor="ctr">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00" kern="1200" dirty="0">
                          <a:solidFill>
                            <a:schemeClr val="dk1"/>
                          </a:solidFill>
                          <a:latin typeface="+mn-lt"/>
                          <a:ea typeface="+mn-ea"/>
                          <a:cs typeface="+mn-cs"/>
                        </a:rPr>
                        <a:t>$540</a:t>
                      </a:r>
                    </a:p>
                  </a:txBody>
                  <a:tcPr marL="89642" marR="89642" marT="0" marB="0" anchor="ctr">
                    <a:lnL w="12700" cap="flat" cmpd="sng" algn="ctr">
                      <a:solidFill>
                        <a:srgbClr val="D2D2D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8477042"/>
                  </a:ext>
                </a:extLst>
              </a:tr>
              <a:tr h="151666">
                <a:tc>
                  <a:txBody>
                    <a:bodyPr/>
                    <a:lstStyle/>
                    <a:p>
                      <a:pPr algn="ctr"/>
                      <a:r>
                        <a:rPr lang="en-US" sz="1000" b="0">
                          <a:solidFill>
                            <a:srgbClr val="0078D4"/>
                          </a:solidFill>
                          <a:latin typeface="+mn-lt"/>
                        </a:rPr>
                        <a:t>400 GB/day</a:t>
                      </a:r>
                    </a:p>
                  </a:txBody>
                  <a:tcPr marL="89642" marR="89642" marT="45713" marB="45713" anchor="ctr">
                    <a:lnL w="12700" cap="flat" cmpd="sng" algn="ctr">
                      <a:solidFill>
                        <a:schemeClr val="bg1">
                          <a:lumMod val="75000"/>
                        </a:schemeClr>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dirty="0">
                          <a:latin typeface="+mn-lt"/>
                        </a:rPr>
                        <a:t>$333</a:t>
                      </a:r>
                    </a:p>
                  </a:txBody>
                  <a:tcPr marL="89642" marR="89642" marT="45713" marB="45713" anchor="ctr">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000" kern="1200" dirty="0">
                          <a:solidFill>
                            <a:schemeClr val="dk1"/>
                          </a:solidFill>
                          <a:latin typeface="+mn-lt"/>
                          <a:ea typeface="+mn-ea"/>
                          <a:cs typeface="+mn-cs"/>
                        </a:rPr>
                        <a:t>$704</a:t>
                      </a:r>
                    </a:p>
                  </a:txBody>
                  <a:tcPr marL="89642" marR="89642" marT="0" marB="0" anchor="ctr">
                    <a:lnL w="12700" cap="flat" cmpd="sng" algn="ctr">
                      <a:solidFill>
                        <a:srgbClr val="D2D2D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3400717"/>
                  </a:ext>
                </a:extLst>
              </a:tr>
              <a:tr h="151666">
                <a:tc>
                  <a:txBody>
                    <a:bodyPr/>
                    <a:lstStyle/>
                    <a:p>
                      <a:pPr marL="0" algn="ctr" defTabSz="914367" rtl="0" eaLnBrk="1" latinLnBrk="0" hangingPunct="1"/>
                      <a:r>
                        <a:rPr lang="en-US" sz="1000" b="0" kern="1200">
                          <a:solidFill>
                            <a:srgbClr val="0078D4"/>
                          </a:solidFill>
                          <a:latin typeface="+mn-lt"/>
                          <a:ea typeface="+mn-ea"/>
                          <a:cs typeface="+mn-cs"/>
                        </a:rPr>
                        <a:t>500 GB/day</a:t>
                      </a:r>
                    </a:p>
                  </a:txBody>
                  <a:tcPr marL="89642" marR="89642" marT="45713" marB="45713" anchor="ctr">
                    <a:lnL w="12700" cap="flat" cmpd="sng" algn="ctr">
                      <a:solidFill>
                        <a:schemeClr val="bg1">
                          <a:lumMod val="75000"/>
                        </a:schemeClr>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367" rtl="0" eaLnBrk="1" latinLnBrk="0" hangingPunct="1"/>
                      <a:r>
                        <a:rPr lang="en-US" sz="1000" b="0" kern="1200">
                          <a:solidFill>
                            <a:schemeClr val="dk1"/>
                          </a:solidFill>
                          <a:latin typeface="+mn-lt"/>
                          <a:ea typeface="+mn-ea"/>
                          <a:cs typeface="+mn-cs"/>
                        </a:rPr>
                        <a:t>$400</a:t>
                      </a:r>
                    </a:p>
                  </a:txBody>
                  <a:tcPr marL="89642" marR="89642" marT="45713" marB="45713" anchor="ctr">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367" rtl="0" eaLnBrk="1" fontAlgn="ctr" latinLnBrk="0" hangingPunct="1"/>
                      <a:r>
                        <a:rPr lang="en-US" sz="1000" b="0" kern="1200" dirty="0">
                          <a:solidFill>
                            <a:schemeClr val="dk1"/>
                          </a:solidFill>
                          <a:latin typeface="+mn-lt"/>
                          <a:ea typeface="+mn-ea"/>
                          <a:cs typeface="+mn-cs"/>
                        </a:rPr>
                        <a:t>$865</a:t>
                      </a:r>
                    </a:p>
                  </a:txBody>
                  <a:tcPr marL="89642" marR="89642" marT="0" marB="0" anchor="ctr">
                    <a:lnL w="12700" cap="flat" cmpd="sng" algn="ctr">
                      <a:solidFill>
                        <a:srgbClr val="D2D2D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5077141"/>
                  </a:ext>
                </a:extLst>
              </a:tr>
              <a:tr h="150786">
                <a:tc>
                  <a:txBody>
                    <a:bodyPr/>
                    <a:lstStyle/>
                    <a:p>
                      <a:pPr algn="ctr">
                        <a:lnSpc>
                          <a:spcPct val="107000"/>
                        </a:lnSpc>
                        <a:spcBef>
                          <a:spcPts val="200"/>
                        </a:spcBef>
                        <a:spcAft>
                          <a:spcPts val="200"/>
                        </a:spcAft>
                      </a:pPr>
                      <a:r>
                        <a:rPr lang="en-US" sz="1000">
                          <a:solidFill>
                            <a:srgbClr val="0078D4"/>
                          </a:solidFill>
                          <a:effectLst/>
                          <a:latin typeface="+mn-lt"/>
                          <a:ea typeface="Calibri" panose="020F0502020204030204" pitchFamily="34" charset="0"/>
                          <a:cs typeface="Arial" panose="020B0604020202020204" pitchFamily="34" charset="0"/>
                        </a:rPr>
                        <a:t>1000 GB/day</a:t>
                      </a:r>
                    </a:p>
                  </a:txBody>
                  <a:tcPr marL="89642" marR="89642" marT="45713" marB="45713" anchor="ctr">
                    <a:lnL w="12700" cap="flat" cmpd="sng" algn="ctr">
                      <a:solidFill>
                        <a:schemeClr val="bg1">
                          <a:lumMod val="75000"/>
                        </a:schemeClr>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Bef>
                          <a:spcPts val="200"/>
                        </a:spcBef>
                        <a:spcAft>
                          <a:spcPts val="200"/>
                        </a:spcAft>
                      </a:pPr>
                      <a:r>
                        <a:rPr lang="en-US" sz="1000" dirty="0">
                          <a:effectLst/>
                          <a:latin typeface="+mn-lt"/>
                          <a:ea typeface="Calibri" panose="020F0502020204030204" pitchFamily="34" charset="0"/>
                          <a:cs typeface="Arial" panose="020B0604020202020204" pitchFamily="34" charset="0"/>
                        </a:rPr>
                        <a:t>$780</a:t>
                      </a:r>
                    </a:p>
                  </a:txBody>
                  <a:tcPr marL="89642" marR="89642" marT="45713" marB="45713" anchor="ctr">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Bef>
                          <a:spcPts val="200"/>
                        </a:spcBef>
                        <a:spcAft>
                          <a:spcPts val="200"/>
                        </a:spcAft>
                      </a:pPr>
                      <a:r>
                        <a:rPr lang="en-US" sz="1000">
                          <a:effectLst/>
                          <a:latin typeface="+mn-lt"/>
                          <a:ea typeface="Calibri" panose="020F0502020204030204" pitchFamily="34" charset="0"/>
                          <a:cs typeface="Arial" panose="020B0604020202020204" pitchFamily="34" charset="0"/>
                        </a:rPr>
                        <a:t>$1700</a:t>
                      </a:r>
                    </a:p>
                  </a:txBody>
                  <a:tcPr marL="89642" marR="89642" marT="9524" marB="0" anchor="ctr">
                    <a:lnL w="12700" cap="flat" cmpd="sng" algn="ctr">
                      <a:solidFill>
                        <a:srgbClr val="D2D2D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0160364"/>
                  </a:ext>
                </a:extLst>
              </a:tr>
              <a:tr h="150786">
                <a:tc>
                  <a:txBody>
                    <a:bodyPr/>
                    <a:lstStyle/>
                    <a:p>
                      <a:pPr algn="ctr">
                        <a:lnSpc>
                          <a:spcPct val="107000"/>
                        </a:lnSpc>
                        <a:spcBef>
                          <a:spcPts val="200"/>
                        </a:spcBef>
                        <a:spcAft>
                          <a:spcPts val="200"/>
                        </a:spcAft>
                      </a:pPr>
                      <a:r>
                        <a:rPr lang="en-US" sz="1000">
                          <a:solidFill>
                            <a:srgbClr val="0078D4"/>
                          </a:solidFill>
                          <a:effectLst/>
                          <a:latin typeface="+mn-lt"/>
                          <a:ea typeface="Calibri" panose="020F0502020204030204" pitchFamily="34" charset="0"/>
                          <a:cs typeface="Arial" panose="020B0604020202020204" pitchFamily="34" charset="0"/>
                        </a:rPr>
                        <a:t>2000 GB/day</a:t>
                      </a:r>
                    </a:p>
                  </a:txBody>
                  <a:tcPr marL="89642" marR="89642" marT="45713" marB="45713" anchor="ctr">
                    <a:lnL w="12700" cap="flat" cmpd="sng" algn="ctr">
                      <a:solidFill>
                        <a:schemeClr val="bg1">
                          <a:lumMod val="75000"/>
                        </a:schemeClr>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Bef>
                          <a:spcPts val="200"/>
                        </a:spcBef>
                        <a:spcAft>
                          <a:spcPts val="200"/>
                        </a:spcAft>
                      </a:pPr>
                      <a:r>
                        <a:rPr lang="en-US" sz="1000" dirty="0">
                          <a:effectLst/>
                          <a:latin typeface="+mn-lt"/>
                          <a:ea typeface="Calibri" panose="020F0502020204030204" pitchFamily="34" charset="0"/>
                          <a:cs typeface="Arial" panose="020B0604020202020204" pitchFamily="34" charset="0"/>
                        </a:rPr>
                        <a:t>$1480</a:t>
                      </a:r>
                    </a:p>
                  </a:txBody>
                  <a:tcPr marL="89642" marR="89642" marT="45713" marB="45713" anchor="ctr">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Bef>
                          <a:spcPts val="200"/>
                        </a:spcBef>
                        <a:spcAft>
                          <a:spcPts val="200"/>
                        </a:spcAft>
                      </a:pPr>
                      <a:r>
                        <a:rPr lang="en-US" sz="1000">
                          <a:effectLst/>
                          <a:latin typeface="+mn-lt"/>
                          <a:ea typeface="Calibri" panose="020F0502020204030204" pitchFamily="34" charset="0"/>
                          <a:cs typeface="Arial" panose="020B0604020202020204" pitchFamily="34" charset="0"/>
                        </a:rPr>
                        <a:t>$3320</a:t>
                      </a:r>
                    </a:p>
                  </a:txBody>
                  <a:tcPr marL="89642" marR="89642" marT="9524" marB="0" anchor="ctr">
                    <a:lnL w="12700" cap="flat" cmpd="sng" algn="ctr">
                      <a:solidFill>
                        <a:srgbClr val="D2D2D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4774837"/>
                  </a:ext>
                </a:extLst>
              </a:tr>
              <a:tr h="150786">
                <a:tc>
                  <a:txBody>
                    <a:bodyPr/>
                    <a:lstStyle/>
                    <a:p>
                      <a:pPr algn="ctr">
                        <a:lnSpc>
                          <a:spcPct val="107000"/>
                        </a:lnSpc>
                        <a:spcBef>
                          <a:spcPts val="200"/>
                        </a:spcBef>
                        <a:spcAft>
                          <a:spcPts val="200"/>
                        </a:spcAft>
                      </a:pPr>
                      <a:r>
                        <a:rPr lang="en-US" sz="1000" dirty="0">
                          <a:solidFill>
                            <a:srgbClr val="0078D4"/>
                          </a:solidFill>
                          <a:effectLst/>
                          <a:latin typeface="+mn-lt"/>
                          <a:ea typeface="Calibri" panose="020F0502020204030204" pitchFamily="34" charset="0"/>
                          <a:cs typeface="Arial" panose="020B0604020202020204" pitchFamily="34" charset="0"/>
                        </a:rPr>
                        <a:t>5000 GB/day</a:t>
                      </a:r>
                    </a:p>
                  </a:txBody>
                  <a:tcPr marL="89642" marR="89642" marT="45713" marB="45713" anchor="ctr">
                    <a:lnL w="12700" cap="flat" cmpd="sng" algn="ctr">
                      <a:solidFill>
                        <a:schemeClr val="bg1">
                          <a:lumMod val="75000"/>
                        </a:schemeClr>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Bef>
                          <a:spcPts val="200"/>
                        </a:spcBef>
                        <a:spcAft>
                          <a:spcPts val="200"/>
                        </a:spcAft>
                      </a:pPr>
                      <a:r>
                        <a:rPr lang="en-US" sz="1000" dirty="0">
                          <a:effectLst/>
                          <a:latin typeface="+mn-lt"/>
                          <a:ea typeface="Calibri" panose="020F0502020204030204" pitchFamily="34" charset="0"/>
                          <a:cs typeface="Arial" panose="020B0604020202020204" pitchFamily="34" charset="0"/>
                        </a:rPr>
                        <a:t>$3500</a:t>
                      </a:r>
                    </a:p>
                  </a:txBody>
                  <a:tcPr marL="89642" marR="89642" marT="45713" marB="45713" anchor="ctr">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7000"/>
                        </a:lnSpc>
                        <a:spcBef>
                          <a:spcPts val="200"/>
                        </a:spcBef>
                        <a:spcAft>
                          <a:spcPts val="200"/>
                        </a:spcAft>
                      </a:pPr>
                      <a:r>
                        <a:rPr lang="en-US" sz="1000" dirty="0">
                          <a:effectLst/>
                          <a:latin typeface="+mn-lt"/>
                          <a:ea typeface="Calibri" panose="020F0502020204030204" pitchFamily="34" charset="0"/>
                          <a:cs typeface="Arial" panose="020B0604020202020204" pitchFamily="34" charset="0"/>
                        </a:rPr>
                        <a:t>$8050</a:t>
                      </a:r>
                    </a:p>
                  </a:txBody>
                  <a:tcPr marL="89642" marR="89642" marT="9524" marB="0" anchor="ctr">
                    <a:lnL w="12700" cap="flat" cmpd="sng" algn="ctr">
                      <a:solidFill>
                        <a:srgbClr val="D2D2D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rgbClr val="D2D2D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1215303"/>
                  </a:ext>
                </a:extLst>
              </a:tr>
            </a:tbl>
          </a:graphicData>
        </a:graphic>
      </p:graphicFrame>
      <p:sp>
        <p:nvSpPr>
          <p:cNvPr id="8" name="TextBox 7">
            <a:extLst>
              <a:ext uri="{FF2B5EF4-FFF2-40B4-BE49-F238E27FC236}">
                <a16:creationId xmlns:a16="http://schemas.microsoft.com/office/drawing/2014/main" id="{A42B76D4-767A-47F2-9640-6BEB75E81376}"/>
              </a:ext>
            </a:extLst>
          </p:cNvPr>
          <p:cNvSpPr txBox="1"/>
          <p:nvPr/>
        </p:nvSpPr>
        <p:spPr>
          <a:xfrm>
            <a:off x="4854496" y="6128969"/>
            <a:ext cx="7053854" cy="213249"/>
          </a:xfrm>
          <a:prstGeom prst="rect">
            <a:avLst/>
          </a:prstGeom>
          <a:noFill/>
        </p:spPr>
        <p:txBody>
          <a:bodyPr wrap="square" numCol="2" rtlCol="0">
            <a:noAutofit/>
          </a:bodyPr>
          <a:lstStyle/>
          <a:p>
            <a:pPr marL="228600" marR="0" lvl="0" indent="-228600" algn="l" defTabSz="950938" rtl="0" eaLnBrk="1" fontAlgn="auto" latinLnBrk="0" hangingPunct="1">
              <a:lnSpc>
                <a:spcPct val="100000"/>
              </a:lnSpc>
              <a:spcBef>
                <a:spcPts val="0"/>
              </a:spcBef>
              <a:spcAft>
                <a:spcPts val="0"/>
              </a:spcAft>
              <a:buClrTx/>
              <a:buSzTx/>
              <a:buFont typeface="+mj-lt"/>
              <a:buAutoNum type="arabicPeriod"/>
              <a:tabLst/>
              <a:defRPr/>
            </a:pPr>
            <a:r>
              <a:rPr kumimoji="0" lang="en-US" sz="1000" b="0" u="none" strike="noStrike" kern="1200" cap="none" spc="0" normalizeH="0" baseline="0" noProof="0" dirty="0">
                <a:ln>
                  <a:noFill/>
                </a:ln>
                <a:solidFill>
                  <a:srgbClr val="4C4C51"/>
                </a:solidFill>
                <a:effectLst/>
                <a:uLnTx/>
                <a:uFillTx/>
                <a:latin typeface="Segoe UI"/>
                <a:ea typeface="+mn-ea"/>
                <a:cs typeface="Times New Roman" panose="02020603050405020304" pitchFamily="18" charset="0"/>
              </a:rPr>
              <a:t>Prices listed are for US East. Regional prices apply</a:t>
            </a:r>
          </a:p>
          <a:p>
            <a:pPr marL="228600" indent="-228600" defTabSz="950938">
              <a:buFont typeface="+mj-lt"/>
              <a:buAutoNum type="arabicPeriod"/>
              <a:defRPr/>
            </a:pPr>
            <a:r>
              <a:rPr kumimoji="0" lang="en-US" sz="1000" b="0" u="none" strike="noStrike" kern="1200" cap="none" spc="0" normalizeH="0" baseline="0" noProof="0" dirty="0">
                <a:ln>
                  <a:noFill/>
                </a:ln>
                <a:solidFill>
                  <a:srgbClr val="4C4C51"/>
                </a:solidFill>
                <a:effectLst/>
                <a:uLnTx/>
                <a:uFillTx/>
                <a:latin typeface="Segoe UI"/>
                <a:ea typeface="+mn-ea"/>
                <a:cs typeface="Times New Roman" panose="02020603050405020304" pitchFamily="18" charset="0"/>
              </a:rPr>
              <a:t>Overage charged at selected commitment tier rate</a:t>
            </a:r>
          </a:p>
        </p:txBody>
      </p:sp>
      <p:grpSp>
        <p:nvGrpSpPr>
          <p:cNvPr id="18" name="Group 17">
            <a:extLst>
              <a:ext uri="{FF2B5EF4-FFF2-40B4-BE49-F238E27FC236}">
                <a16:creationId xmlns:a16="http://schemas.microsoft.com/office/drawing/2014/main" id="{9771CD4F-4CD9-4642-85D2-6DC3521C13F5}"/>
              </a:ext>
              <a:ext uri="{C183D7F6-B498-43B3-948B-1728B52AA6E4}">
                <adec:decorative xmlns:adec="http://schemas.microsoft.com/office/drawing/2017/decorative" val="1"/>
              </a:ext>
            </a:extLst>
          </p:cNvPr>
          <p:cNvGrpSpPr/>
          <p:nvPr/>
        </p:nvGrpSpPr>
        <p:grpSpPr>
          <a:xfrm>
            <a:off x="830175" y="1573528"/>
            <a:ext cx="550359" cy="548640"/>
            <a:chOff x="711440" y="1593093"/>
            <a:chExt cx="550359" cy="548640"/>
          </a:xfrm>
        </p:grpSpPr>
        <p:sp>
          <p:nvSpPr>
            <p:cNvPr id="41" name="Oval 40">
              <a:extLst>
                <a:ext uri="{FF2B5EF4-FFF2-40B4-BE49-F238E27FC236}">
                  <a16:creationId xmlns:a16="http://schemas.microsoft.com/office/drawing/2014/main" id="{43E95EE5-2C14-40A5-BEB4-489EB2F5C2AE}"/>
                </a:ext>
              </a:extLst>
            </p:cNvPr>
            <p:cNvSpPr/>
            <p:nvPr/>
          </p:nvSpPr>
          <p:spPr bwMode="auto">
            <a:xfrm>
              <a:off x="711440" y="1593093"/>
              <a:ext cx="550359" cy="548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Picture 2" descr="Related image">
              <a:extLst>
                <a:ext uri="{FF2B5EF4-FFF2-40B4-BE49-F238E27FC236}">
                  <a16:creationId xmlns:a16="http://schemas.microsoft.com/office/drawing/2014/main" id="{68CFEA4D-3EFF-40F1-B1AD-56F3DA305A60}"/>
                </a:ext>
              </a:extLst>
            </p:cNvPr>
            <p:cNvPicPr>
              <a:picLocks noChangeAspect="1" noChangeArrowheads="1"/>
            </p:cNvPicPr>
            <p:nvPr/>
          </p:nvPicPr>
          <p:blipFill>
            <a:blip r:embed="rId7" cstate="print">
              <a:clrChange>
                <a:clrFrom>
                  <a:srgbClr val="0072C6"/>
                </a:clrFrom>
                <a:clrTo>
                  <a:srgbClr val="0072C6">
                    <a:alpha val="0"/>
                  </a:srgbClr>
                </a:clrTo>
              </a:clrChange>
              <a:extLst>
                <a:ext uri="{28A0092B-C50C-407E-A947-70E740481C1C}">
                  <a14:useLocalDpi xmlns:a14="http://schemas.microsoft.com/office/drawing/2010/main"/>
                </a:ext>
              </a:extLst>
            </a:blip>
            <a:srcRect/>
            <a:stretch>
              <a:fillRect/>
            </a:stretch>
          </p:blipFill>
          <p:spPr bwMode="auto">
            <a:xfrm>
              <a:off x="819365" y="1694108"/>
              <a:ext cx="334508" cy="346611"/>
            </a:xfrm>
            <a:prstGeom prst="rect">
              <a:avLst/>
            </a:prstGeom>
            <a:solidFill>
              <a:srgbClr val="0078D3"/>
            </a:solidFill>
          </p:spPr>
        </p:pic>
      </p:grpSp>
    </p:spTree>
    <p:extLst>
      <p:ext uri="{BB962C8B-B14F-4D97-AF65-F5344CB8AC3E}">
        <p14:creationId xmlns:p14="http://schemas.microsoft.com/office/powerpoint/2010/main" val="34326500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E6B0-46EC-4523-BCC2-0834BC418C54}"/>
              </a:ext>
            </a:extLst>
          </p:cNvPr>
          <p:cNvSpPr>
            <a:spLocks noGrp="1"/>
          </p:cNvSpPr>
          <p:nvPr>
            <p:ph type="title"/>
          </p:nvPr>
        </p:nvSpPr>
        <p:spPr>
          <a:xfrm>
            <a:off x="585216" y="2537210"/>
            <a:ext cx="8214835" cy="997196"/>
          </a:xfrm>
        </p:spPr>
        <p:txBody>
          <a:bodyPr/>
          <a:lstStyle/>
          <a:p>
            <a:r>
              <a:rPr lang="en-US"/>
              <a:t>Manage costs as you ingest more data </a:t>
            </a:r>
          </a:p>
        </p:txBody>
      </p:sp>
    </p:spTree>
    <p:extLst>
      <p:ext uri="{BB962C8B-B14F-4D97-AF65-F5344CB8AC3E}">
        <p14:creationId xmlns:p14="http://schemas.microsoft.com/office/powerpoint/2010/main" val="304903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023B74-712A-42DE-9493-EAC582EDDAA6}"/>
              </a:ext>
            </a:extLst>
          </p:cNvPr>
          <p:cNvSpPr>
            <a:spLocks noGrp="1"/>
          </p:cNvSpPr>
          <p:nvPr>
            <p:ph type="title"/>
          </p:nvPr>
        </p:nvSpPr>
        <p:spPr>
          <a:xfrm>
            <a:off x="588263" y="457200"/>
            <a:ext cx="11018520" cy="553998"/>
          </a:xfrm>
        </p:spPr>
        <p:txBody>
          <a:bodyPr/>
          <a:lstStyle/>
          <a:p>
            <a:r>
              <a:rPr lang="en-US" dirty="0"/>
              <a:t>Manage costs as you ingest more data</a:t>
            </a:r>
          </a:p>
        </p:txBody>
      </p:sp>
      <p:grpSp>
        <p:nvGrpSpPr>
          <p:cNvPr id="60" name="Group 59" descr="Current model. Analytics Logs: Full KQL, Alerts supported, No query limits, 30/90 days included. Ingestion charge. Log Analytics: $2.30 to $1.6/GB Microsoft Sentinel: $2.00 to $0.70/GB. Query charge: N/A.&#10;&#10;&#10;">
            <a:extLst>
              <a:ext uri="{FF2B5EF4-FFF2-40B4-BE49-F238E27FC236}">
                <a16:creationId xmlns:a16="http://schemas.microsoft.com/office/drawing/2014/main" id="{220DA330-0460-4ECA-90EC-0B6C77ACB2F3}"/>
              </a:ext>
            </a:extLst>
          </p:cNvPr>
          <p:cNvGrpSpPr/>
          <p:nvPr/>
        </p:nvGrpSpPr>
        <p:grpSpPr>
          <a:xfrm>
            <a:off x="588263" y="1578016"/>
            <a:ext cx="6080760" cy="1787642"/>
            <a:chOff x="588263" y="1578016"/>
            <a:chExt cx="6080760" cy="1787642"/>
          </a:xfrm>
        </p:grpSpPr>
        <p:sp>
          <p:nvSpPr>
            <p:cNvPr id="7" name="Rectangle: Top Corners Rounded 6">
              <a:extLst>
                <a:ext uri="{FF2B5EF4-FFF2-40B4-BE49-F238E27FC236}">
                  <a16:creationId xmlns:a16="http://schemas.microsoft.com/office/drawing/2014/main" id="{300D3600-34A8-4C4E-AFCE-75184D37E89A}"/>
                </a:ext>
                <a:ext uri="{C183D7F6-B498-43B3-948B-1728B52AA6E4}">
                  <adec:decorative xmlns:adec="http://schemas.microsoft.com/office/drawing/2017/decorative" val="1"/>
                </a:ext>
              </a:extLst>
            </p:cNvPr>
            <p:cNvSpPr/>
            <p:nvPr/>
          </p:nvSpPr>
          <p:spPr bwMode="auto">
            <a:xfrm>
              <a:off x="588263" y="1719738"/>
              <a:ext cx="6080760" cy="1645920"/>
            </a:xfrm>
            <a:prstGeom prst="round2SameRect">
              <a:avLst>
                <a:gd name="adj1" fmla="val 8824"/>
                <a:gd name="adj2" fmla="val 8351"/>
              </a:avLst>
            </a:prstGeom>
            <a:solidFill>
              <a:schemeClr val="bg1"/>
            </a:solidFill>
            <a:ln w="4762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459D5FB-B36F-4BCE-8ADA-FBA632F6773A}"/>
                </a:ext>
              </a:extLst>
            </p:cNvPr>
            <p:cNvSpPr txBox="1"/>
            <p:nvPr/>
          </p:nvSpPr>
          <p:spPr>
            <a:xfrm>
              <a:off x="1008214" y="2507264"/>
              <a:ext cx="2954919" cy="63094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fr-FR" sz="1200" b="0" i="0" u="none" strike="noStrike" kern="1200" cap="none" spc="0" normalizeH="0" baseline="0" noProof="0" dirty="0">
                  <a:ln>
                    <a:noFill/>
                  </a:ln>
                  <a:solidFill>
                    <a:srgbClr val="0078D4"/>
                  </a:solidFill>
                  <a:effectLst/>
                  <a:uLnTx/>
                  <a:uFillTx/>
                  <a:latin typeface="Segoe UI Semibold"/>
                  <a:ea typeface="+mn-ea"/>
                  <a:cs typeface="+mn-cs"/>
                </a:rPr>
                <a:t>Ingestion charge</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Log Analytics: $1.6 to $2.3/GB</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Sentinel: $0.7 to $2.0/GB</a:t>
              </a:r>
            </a:p>
          </p:txBody>
        </p:sp>
        <p:sp>
          <p:nvSpPr>
            <p:cNvPr id="28" name="TextBox 27">
              <a:extLst>
                <a:ext uri="{FF2B5EF4-FFF2-40B4-BE49-F238E27FC236}">
                  <a16:creationId xmlns:a16="http://schemas.microsoft.com/office/drawing/2014/main" id="{1C094D74-7B7E-4CD5-932C-A8A690C4B245}"/>
                </a:ext>
              </a:extLst>
            </p:cNvPr>
            <p:cNvSpPr txBox="1"/>
            <p:nvPr/>
          </p:nvSpPr>
          <p:spPr>
            <a:xfrm>
              <a:off x="3963133" y="2507264"/>
              <a:ext cx="1781495" cy="63094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fr-FR" sz="1200" b="0" i="0" u="none" strike="noStrike" kern="1200" cap="none" spc="0" normalizeH="0" baseline="0" noProof="0">
                  <a:ln>
                    <a:noFill/>
                  </a:ln>
                  <a:solidFill>
                    <a:srgbClr val="0078D4"/>
                  </a:solidFill>
                  <a:effectLst/>
                  <a:uLnTx/>
                  <a:uFillTx/>
                  <a:latin typeface="Segoe UI Semibold"/>
                  <a:ea typeface="+mn-ea"/>
                  <a:cs typeface="+mn-cs"/>
                </a:rPr>
                <a:t>Query charge</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N/A</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6999A667-178E-4181-AA33-755E16A150F8}"/>
                </a:ext>
              </a:extLst>
            </p:cNvPr>
            <p:cNvSpPr txBox="1"/>
            <p:nvPr/>
          </p:nvSpPr>
          <p:spPr>
            <a:xfrm>
              <a:off x="1008214" y="1944360"/>
              <a:ext cx="4858169" cy="50013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Analytics Logs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Full KQL, Alerts supported, No query limits, 90 days included</a:t>
              </a:r>
            </a:p>
          </p:txBody>
        </p:sp>
        <p:sp>
          <p:nvSpPr>
            <p:cNvPr id="33" name="TextBox 32">
              <a:extLst>
                <a:ext uri="{FF2B5EF4-FFF2-40B4-BE49-F238E27FC236}">
                  <a16:creationId xmlns:a16="http://schemas.microsoft.com/office/drawing/2014/main" id="{B86B8701-C982-426B-AD99-5270BDCA75CE}"/>
                </a:ext>
              </a:extLst>
            </p:cNvPr>
            <p:cNvSpPr txBox="1"/>
            <p:nvPr/>
          </p:nvSpPr>
          <p:spPr>
            <a:xfrm>
              <a:off x="2557726" y="1578016"/>
              <a:ext cx="2141834"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Current </a:t>
              </a:r>
              <a:r>
                <a:rPr lang="en-US">
                  <a:gradFill>
                    <a:gsLst>
                      <a:gs pos="2917">
                        <a:prstClr val="black"/>
                      </a:gs>
                      <a:gs pos="30000">
                        <a:prstClr val="black"/>
                      </a:gs>
                    </a:gsLst>
                    <a:lin ang="5400000" scaled="0"/>
                  </a:gradFill>
                  <a:latin typeface="Segoe UI Semibold"/>
                </a:rPr>
                <a:t>features</a:t>
              </a:r>
              <a:endPar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endParaRPr>
            </a:p>
          </p:txBody>
        </p:sp>
      </p:grpSp>
      <p:grpSp>
        <p:nvGrpSpPr>
          <p:cNvPr id="61" name="Group 60" descr="New changes. Basic Logs: Reduced KQL + Alerts not supported + Query concurrency limits, 8 days retention included. Ingestion charge: Log Analytics: $0.50/GB; Microsoft Sentinel: $0.50/GB, Commitment Tiers not available. Search query charge. &#10;Log Analytics: $0.005/GB-scanned; &#10;Microsoft Sentinel enabled workspace: Full query charge. &#10;&#10;&#10;">
            <a:extLst>
              <a:ext uri="{FF2B5EF4-FFF2-40B4-BE49-F238E27FC236}">
                <a16:creationId xmlns:a16="http://schemas.microsoft.com/office/drawing/2014/main" id="{AD6AF295-9712-4E4A-88DC-ECCD71E997B9}"/>
              </a:ext>
            </a:extLst>
          </p:cNvPr>
          <p:cNvGrpSpPr/>
          <p:nvPr/>
        </p:nvGrpSpPr>
        <p:grpSpPr>
          <a:xfrm>
            <a:off x="6815975" y="1578016"/>
            <a:ext cx="4787758" cy="2195836"/>
            <a:chOff x="6815975" y="1578016"/>
            <a:chExt cx="4787758" cy="2195836"/>
          </a:xfrm>
        </p:grpSpPr>
        <p:sp>
          <p:nvSpPr>
            <p:cNvPr id="51" name="Rectangle: Top Corners Rounded 50">
              <a:extLst>
                <a:ext uri="{FF2B5EF4-FFF2-40B4-BE49-F238E27FC236}">
                  <a16:creationId xmlns:a16="http://schemas.microsoft.com/office/drawing/2014/main" id="{76ADF1DD-6C12-4F19-BFBB-BEC53E6A395D}"/>
                </a:ext>
              </a:extLst>
            </p:cNvPr>
            <p:cNvSpPr/>
            <p:nvPr/>
          </p:nvSpPr>
          <p:spPr bwMode="auto">
            <a:xfrm>
              <a:off x="6815975" y="1719738"/>
              <a:ext cx="4787758" cy="2054114"/>
            </a:xfrm>
            <a:prstGeom prst="round2SameRect">
              <a:avLst>
                <a:gd name="adj1" fmla="val 4622"/>
                <a:gd name="adj2" fmla="val 4149"/>
              </a:avLst>
            </a:prstGeom>
            <a:solidFill>
              <a:schemeClr val="bg1"/>
            </a:solidFill>
            <a:ln w="47625">
              <a:solidFill>
                <a:srgbClr val="107C1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238D230F-9796-4DC8-AED1-1362E58F755A}"/>
                </a:ext>
              </a:extLst>
            </p:cNvPr>
            <p:cNvSpPr txBox="1"/>
            <p:nvPr/>
          </p:nvSpPr>
          <p:spPr>
            <a:xfrm>
              <a:off x="8138937" y="1578016"/>
              <a:ext cx="2141834"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New features</a:t>
              </a:r>
            </a:p>
          </p:txBody>
        </p:sp>
        <p:sp>
          <p:nvSpPr>
            <p:cNvPr id="53" name="TextBox 52">
              <a:extLst>
                <a:ext uri="{FF2B5EF4-FFF2-40B4-BE49-F238E27FC236}">
                  <a16:creationId xmlns:a16="http://schemas.microsoft.com/office/drawing/2014/main" id="{CB5CF093-8D9F-4398-8FD4-B2A7BD0E06B2}"/>
                </a:ext>
              </a:extLst>
            </p:cNvPr>
            <p:cNvSpPr txBox="1"/>
            <p:nvPr/>
          </p:nvSpPr>
          <p:spPr>
            <a:xfrm>
              <a:off x="7019874" y="2707266"/>
              <a:ext cx="2105945" cy="85408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fr-FR" sz="1200" b="0" i="0" u="none" strike="noStrike" kern="1200" cap="none" spc="0" normalizeH="0" baseline="0" noProof="0" dirty="0">
                  <a:ln>
                    <a:noFill/>
                  </a:ln>
                  <a:solidFill>
                    <a:srgbClr val="107C10"/>
                  </a:solidFill>
                  <a:effectLst/>
                  <a:uLnTx/>
                  <a:uFillTx/>
                  <a:latin typeface="Segoe UI Semibold"/>
                  <a:ea typeface="+mn-ea"/>
                  <a:cs typeface="+mn-cs"/>
                </a:rPr>
                <a:t>Ingestion charge</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Log Analytics: $0.50/GB;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Sentinel: $0.50/GB</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Segoe UI"/>
                  <a:ea typeface="+mn-ea"/>
                  <a:cs typeface="+mn-cs"/>
                </a:rPr>
                <a:t>Commitment Tiers not available</a:t>
              </a:r>
            </a:p>
          </p:txBody>
        </p:sp>
        <p:sp>
          <p:nvSpPr>
            <p:cNvPr id="54" name="TextBox 53">
              <a:extLst>
                <a:ext uri="{FF2B5EF4-FFF2-40B4-BE49-F238E27FC236}">
                  <a16:creationId xmlns:a16="http://schemas.microsoft.com/office/drawing/2014/main" id="{BDF37976-0889-4126-90CC-914A842CFBC7}"/>
                </a:ext>
              </a:extLst>
            </p:cNvPr>
            <p:cNvSpPr txBox="1"/>
            <p:nvPr/>
          </p:nvSpPr>
          <p:spPr>
            <a:xfrm>
              <a:off x="9125889" y="2707266"/>
              <a:ext cx="2338777" cy="4078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fr-FR" sz="1200" b="0" i="0" u="none" strike="noStrike" kern="1200" cap="none" spc="0" normalizeH="0" baseline="0" noProof="0">
                  <a:ln>
                    <a:noFill/>
                  </a:ln>
                  <a:solidFill>
                    <a:srgbClr val="107C10"/>
                  </a:solidFill>
                  <a:effectLst/>
                  <a:uLnTx/>
                  <a:uFillTx/>
                  <a:latin typeface="Segoe UI Semibold"/>
                  <a:ea typeface="+mn-ea"/>
                  <a:cs typeface="+mn-cs"/>
                </a:rPr>
                <a:t>Search </a:t>
              </a:r>
              <a:r>
                <a:rPr kumimoji="0" lang="fr-FR" sz="1200" b="0" i="0" u="none" strike="noStrike" kern="1200" cap="none" spc="0" normalizeH="0" baseline="0" noProof="0" err="1">
                  <a:ln>
                    <a:noFill/>
                  </a:ln>
                  <a:solidFill>
                    <a:srgbClr val="107C10"/>
                  </a:solidFill>
                  <a:effectLst/>
                  <a:uLnTx/>
                  <a:uFillTx/>
                  <a:latin typeface="Segoe UI Semibold"/>
                  <a:ea typeface="+mn-ea"/>
                  <a:cs typeface="+mn-cs"/>
                </a:rPr>
                <a:t>query</a:t>
              </a:r>
              <a:r>
                <a:rPr kumimoji="0" lang="fr-FR" sz="1200" b="0" i="0" u="none" strike="noStrike" kern="1200" cap="none" spc="0" normalizeH="0" baseline="0" noProof="0">
                  <a:ln>
                    <a:noFill/>
                  </a:ln>
                  <a:solidFill>
                    <a:srgbClr val="107C10"/>
                  </a:solidFill>
                  <a:effectLst/>
                  <a:uLnTx/>
                  <a:uFillTx/>
                  <a:latin typeface="Segoe UI Semibold"/>
                  <a:ea typeface="+mn-ea"/>
                  <a:cs typeface="+mn-cs"/>
                </a:rPr>
                <a:t> charge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Log Analytics: $0.005/GB-scanned; </a:t>
              </a:r>
            </a:p>
          </p:txBody>
        </p:sp>
        <p:sp>
          <p:nvSpPr>
            <p:cNvPr id="55" name="TextBox 54">
              <a:extLst>
                <a:ext uri="{FF2B5EF4-FFF2-40B4-BE49-F238E27FC236}">
                  <a16:creationId xmlns:a16="http://schemas.microsoft.com/office/drawing/2014/main" id="{FD66E6E3-63DB-40D5-8412-F30CD114B963}"/>
                </a:ext>
              </a:extLst>
            </p:cNvPr>
            <p:cNvSpPr txBox="1"/>
            <p:nvPr/>
          </p:nvSpPr>
          <p:spPr>
            <a:xfrm>
              <a:off x="7019874" y="1944360"/>
              <a:ext cx="4256377" cy="684803"/>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107C10"/>
                  </a:solidFill>
                  <a:effectLst/>
                  <a:uLnTx/>
                  <a:uFillTx/>
                  <a:latin typeface="Segoe UI Semibold"/>
                  <a:ea typeface="+mn-ea"/>
                  <a:cs typeface="+mn-cs"/>
                </a:rPr>
                <a:t>Basic Logs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Reduced KQL, Alerts not supported, Query concurrency limits, 8 days retention included</a:t>
              </a:r>
            </a:p>
          </p:txBody>
        </p:sp>
      </p:grpSp>
      <p:cxnSp>
        <p:nvCxnSpPr>
          <p:cNvPr id="38" name="Straight Arrow Connector 37" descr="Arrow pointing from Data archive to Current model">
            <a:extLst>
              <a:ext uri="{FF2B5EF4-FFF2-40B4-BE49-F238E27FC236}">
                <a16:creationId xmlns:a16="http://schemas.microsoft.com/office/drawing/2014/main" id="{38181D85-CC1E-4454-84EA-6C736262CA47}"/>
              </a:ext>
              <a:ext uri="{C183D7F6-B498-43B3-948B-1728B52AA6E4}">
                <adec:decorative xmlns:adec="http://schemas.microsoft.com/office/drawing/2017/decorative" val="0"/>
              </a:ext>
            </a:extLst>
          </p:cNvPr>
          <p:cNvCxnSpPr>
            <a:cxnSpLocks/>
          </p:cNvCxnSpPr>
          <p:nvPr/>
        </p:nvCxnSpPr>
        <p:spPr>
          <a:xfrm flipV="1">
            <a:off x="875657" y="3508117"/>
            <a:ext cx="0" cy="1816918"/>
          </a:xfrm>
          <a:prstGeom prst="straightConnector1">
            <a:avLst/>
          </a:prstGeom>
          <a:solidFill>
            <a:schemeClr val="bg1"/>
          </a:solidFill>
          <a:ln w="47625">
            <a:gradFill>
              <a:gsLst>
                <a:gs pos="0">
                  <a:srgbClr val="D2D2D2"/>
                </a:gs>
                <a:gs pos="65000">
                  <a:srgbClr val="0078D4"/>
                </a:gs>
              </a:gsLst>
              <a:lin ang="5400000" scaled="1"/>
            </a:gra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19" name="TextBox 18">
            <a:extLst>
              <a:ext uri="{FF2B5EF4-FFF2-40B4-BE49-F238E27FC236}">
                <a16:creationId xmlns:a16="http://schemas.microsoft.com/office/drawing/2014/main" id="{AF0B017D-CAA8-4F3E-B7C0-49E42B464393}"/>
              </a:ext>
            </a:extLst>
          </p:cNvPr>
          <p:cNvSpPr txBox="1"/>
          <p:nvPr/>
        </p:nvSpPr>
        <p:spPr>
          <a:xfrm>
            <a:off x="1008214" y="3916096"/>
            <a:ext cx="862692" cy="777136"/>
          </a:xfrm>
          <a:prstGeom prst="rect">
            <a:avLst/>
          </a:prstGeom>
          <a:noFill/>
        </p:spPr>
        <p:txBody>
          <a:bodyPr wrap="square" lIns="0" tIns="0" rIns="0" bIns="0" rtlCol="0">
            <a:spAutoFit/>
          </a:bodyPr>
          <a:lstStyle>
            <a:defPPr>
              <a:defRPr lang="en-US"/>
            </a:defPPr>
            <a:lvl1pPr>
              <a:spcAft>
                <a:spcPts val="300"/>
              </a:spcAft>
              <a:defRPr sz="1200">
                <a:solidFill>
                  <a:srgbClr val="0078D4"/>
                </a:solidFill>
                <a:latin typeface="+mj-lt"/>
              </a:defRPr>
            </a:lvl1p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Search job charge*:</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$0.005/GB</a:t>
            </a:r>
            <a:br>
              <a:rPr kumimoji="0" lang="en-US" sz="1200" b="0" i="0" u="none" strike="noStrike" kern="1200" cap="none" spc="0" normalizeH="0" baseline="0" noProof="0">
                <a:ln>
                  <a:noFill/>
                </a:ln>
                <a:solidFill>
                  <a:prstClr val="black"/>
                </a:solidFill>
                <a:effectLst/>
                <a:uLnTx/>
                <a:uFillTx/>
                <a:latin typeface="Segoe UI"/>
                <a:ea typeface="+mn-ea"/>
                <a:cs typeface="+mn-cs"/>
              </a:rPr>
            </a:br>
            <a:r>
              <a:rPr kumimoji="0" lang="en-US" sz="1200" b="0" i="0" u="none" strike="noStrike" kern="1200" cap="none" spc="0" normalizeH="0" baseline="0" noProof="0">
                <a:ln>
                  <a:noFill/>
                </a:ln>
                <a:solidFill>
                  <a:prstClr val="black"/>
                </a:solidFill>
                <a:effectLst/>
                <a:uLnTx/>
                <a:uFillTx/>
                <a:latin typeface="Segoe UI"/>
                <a:ea typeface="+mn-ea"/>
                <a:cs typeface="+mn-cs"/>
              </a:rPr>
              <a:t>-scanned</a:t>
            </a:r>
          </a:p>
        </p:txBody>
      </p:sp>
      <p:sp>
        <p:nvSpPr>
          <p:cNvPr id="31" name="TextBox 30">
            <a:extLst>
              <a:ext uri="{FF2B5EF4-FFF2-40B4-BE49-F238E27FC236}">
                <a16:creationId xmlns:a16="http://schemas.microsoft.com/office/drawing/2014/main" id="{4B4D3529-E7AC-426A-AD84-7A6457EDCEE8}"/>
              </a:ext>
            </a:extLst>
          </p:cNvPr>
          <p:cNvSpPr txBox="1"/>
          <p:nvPr/>
        </p:nvSpPr>
        <p:spPr>
          <a:xfrm>
            <a:off x="2214562" y="3916096"/>
            <a:ext cx="1693683" cy="1038746"/>
          </a:xfrm>
          <a:prstGeom prst="rect">
            <a:avLst/>
          </a:prstGeom>
          <a:noFill/>
        </p:spPr>
        <p:txBody>
          <a:bodyPr wrap="square" lIns="0" tIns="0" rIns="0" bIns="0" rtlCol="0">
            <a:spAutoFit/>
          </a:bodyPr>
          <a:lstStyle>
            <a:defPPr>
              <a:defRPr lang="en-US"/>
            </a:defPPr>
            <a:lvl1pPr>
              <a:spcAft>
                <a:spcPts val="300"/>
              </a:spcAft>
              <a:defRPr sz="1200">
                <a:solidFill>
                  <a:srgbClr val="0078D4"/>
                </a:solidFill>
                <a:latin typeface="+mj-lt"/>
              </a:defRPr>
            </a:lvl1p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Restore charge</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$0.10/GB/day*</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Min. daily charge for 2TB and 12-hours (~$96)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50" b="0" i="1" u="none" strike="noStrike" kern="1200" cap="none" spc="0" normalizeH="0" baseline="0" noProof="0">
                <a:ln>
                  <a:noFill/>
                </a:ln>
                <a:solidFill>
                  <a:prstClr val="black"/>
                </a:solidFill>
                <a:effectLst/>
                <a:uLnTx/>
                <a:uFillTx/>
                <a:latin typeface="Segoe UI"/>
                <a:ea typeface="+mn-ea"/>
                <a:cs typeface="+mn-cs"/>
              </a:rPr>
              <a:t>*pro-rated hourly</a:t>
            </a:r>
          </a:p>
        </p:txBody>
      </p:sp>
      <p:cxnSp>
        <p:nvCxnSpPr>
          <p:cNvPr id="17" name="Straight Arrow Connector 16" descr="Arrow pointing down from Current model to Data Archive">
            <a:extLst>
              <a:ext uri="{FF2B5EF4-FFF2-40B4-BE49-F238E27FC236}">
                <a16:creationId xmlns:a16="http://schemas.microsoft.com/office/drawing/2014/main" id="{49EC7BB3-DD61-4DC5-9801-D24FBD752C11}"/>
              </a:ext>
              <a:ext uri="{C183D7F6-B498-43B3-948B-1728B52AA6E4}">
                <adec:decorative xmlns:adec="http://schemas.microsoft.com/office/drawing/2017/decorative" val="0"/>
              </a:ext>
            </a:extLst>
          </p:cNvPr>
          <p:cNvCxnSpPr>
            <a:cxnSpLocks/>
          </p:cNvCxnSpPr>
          <p:nvPr/>
        </p:nvCxnSpPr>
        <p:spPr>
          <a:xfrm>
            <a:off x="4091789" y="3365658"/>
            <a:ext cx="0" cy="1857097"/>
          </a:xfrm>
          <a:prstGeom prst="straightConnector1">
            <a:avLst/>
          </a:prstGeom>
          <a:solidFill>
            <a:schemeClr val="bg1"/>
          </a:solidFill>
          <a:ln w="47625">
            <a:solidFill>
              <a:srgbClr val="0078D4"/>
            </a:solidFill>
            <a:headEnd type="none" w="sm" len="sm"/>
            <a:tailEnd type="arrow" w="med" len="med"/>
          </a:ln>
          <a:effectLst/>
        </p:spPr>
        <p:style>
          <a:lnRef idx="1">
            <a:schemeClr val="accent2"/>
          </a:lnRef>
          <a:fillRef idx="3">
            <a:schemeClr val="accent2"/>
          </a:fillRef>
          <a:effectRef idx="2">
            <a:schemeClr val="accent2"/>
          </a:effectRef>
          <a:fontRef idx="minor">
            <a:schemeClr val="lt1"/>
          </a:fontRef>
        </p:style>
      </p:cxnSp>
      <p:sp>
        <p:nvSpPr>
          <p:cNvPr id="43" name="Rectangle: Top Corners Rounded 42">
            <a:extLst>
              <a:ext uri="{FF2B5EF4-FFF2-40B4-BE49-F238E27FC236}">
                <a16:creationId xmlns:a16="http://schemas.microsoft.com/office/drawing/2014/main" id="{3C426234-1010-435C-B63D-FC7D42670832}"/>
              </a:ext>
            </a:extLst>
          </p:cNvPr>
          <p:cNvSpPr/>
          <p:nvPr/>
        </p:nvSpPr>
        <p:spPr bwMode="auto">
          <a:xfrm>
            <a:off x="4360095" y="3753340"/>
            <a:ext cx="2308928" cy="1130766"/>
          </a:xfrm>
          <a:prstGeom prst="round2SameRect">
            <a:avLst>
              <a:gd name="adj1" fmla="val 16667"/>
              <a:gd name="adj2" fmla="val 16194"/>
            </a:avLst>
          </a:prstGeom>
          <a:solidFill>
            <a:srgbClr val="0078D4"/>
          </a:solid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Data retention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Full KQL, 90 days included, </a:t>
            </a:r>
            <a:br>
              <a:rPr kumimoji="0" lang="en-US" sz="1200" b="0" i="0" u="none" strike="noStrike" kern="1200" cap="none" spc="0" normalizeH="0" baseline="0" noProof="0" dirty="0">
                <a:ln>
                  <a:noFill/>
                </a:ln>
                <a:solidFill>
                  <a:srgbClr val="FFFFFF"/>
                </a:solidFill>
                <a:effectLst/>
                <a:uLnTx/>
                <a:uFillTx/>
                <a:latin typeface="Segoe UI"/>
                <a:ea typeface="+mn-ea"/>
                <a:cs typeface="+mn-cs"/>
              </a:rPr>
            </a:br>
            <a:r>
              <a:rPr kumimoji="0" lang="en-US" sz="1200" b="0" i="0" u="none" strike="noStrike" kern="1200" cap="none" spc="0" normalizeH="0" baseline="0" noProof="0" dirty="0">
                <a:ln>
                  <a:noFill/>
                </a:ln>
                <a:solidFill>
                  <a:srgbClr val="FFFFFF"/>
                </a:solidFill>
                <a:effectLst/>
                <a:uLnTx/>
                <a:uFillTx/>
                <a:latin typeface="Segoe UI"/>
                <a:ea typeface="+mn-ea"/>
                <a:cs typeface="+mn-cs"/>
              </a:rPr>
              <a:t>2-year max. retention</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$0.10/GB-month</a:t>
            </a:r>
          </a:p>
        </p:txBody>
      </p:sp>
      <p:cxnSp>
        <p:nvCxnSpPr>
          <p:cNvPr id="56" name="Straight Arrow Connector 55" descr="Arrow pointing down from New changes to Data archive">
            <a:extLst>
              <a:ext uri="{FF2B5EF4-FFF2-40B4-BE49-F238E27FC236}">
                <a16:creationId xmlns:a16="http://schemas.microsoft.com/office/drawing/2014/main" id="{BF553ADD-4AEE-4F2B-A188-DD14A5647114}"/>
              </a:ext>
              <a:ext uri="{C183D7F6-B498-43B3-948B-1728B52AA6E4}">
                <adec:decorative xmlns:adec="http://schemas.microsoft.com/office/drawing/2017/decorative" val="0"/>
              </a:ext>
            </a:extLst>
          </p:cNvPr>
          <p:cNvCxnSpPr>
            <a:cxnSpLocks/>
          </p:cNvCxnSpPr>
          <p:nvPr/>
        </p:nvCxnSpPr>
        <p:spPr>
          <a:xfrm>
            <a:off x="9209854" y="3773852"/>
            <a:ext cx="0" cy="1438145"/>
          </a:xfrm>
          <a:prstGeom prst="straightConnector1">
            <a:avLst/>
          </a:prstGeom>
          <a:solidFill>
            <a:schemeClr val="bg1"/>
          </a:solidFill>
          <a:ln w="47625">
            <a:solidFill>
              <a:srgbClr val="107C10"/>
            </a:solidFill>
            <a:prstDash val="solid"/>
            <a:headEnd type="none" w="sm" len="sm"/>
            <a:tailEnd type="arrow" w="med" len="med"/>
          </a:ln>
          <a:effectLst/>
        </p:spPr>
        <p:style>
          <a:lnRef idx="1">
            <a:schemeClr val="accent2"/>
          </a:lnRef>
          <a:fillRef idx="3">
            <a:schemeClr val="accent2"/>
          </a:fillRef>
          <a:effectRef idx="2">
            <a:schemeClr val="accent2"/>
          </a:effectRef>
          <a:fontRef idx="minor">
            <a:schemeClr val="lt1"/>
          </a:fontRef>
        </p:style>
      </p:cxnSp>
      <p:sp>
        <p:nvSpPr>
          <p:cNvPr id="35" name="Rectangle: Top Corners Rounded 34">
            <a:extLst>
              <a:ext uri="{FF2B5EF4-FFF2-40B4-BE49-F238E27FC236}">
                <a16:creationId xmlns:a16="http://schemas.microsoft.com/office/drawing/2014/main" id="{C41D1E5D-164A-4D30-AAEB-FF4210F14A42}"/>
              </a:ext>
            </a:extLst>
          </p:cNvPr>
          <p:cNvSpPr/>
          <p:nvPr/>
        </p:nvSpPr>
        <p:spPr bwMode="auto">
          <a:xfrm>
            <a:off x="585213" y="5235899"/>
            <a:ext cx="11018520" cy="1071161"/>
          </a:xfrm>
          <a:prstGeom prst="round2SameRect">
            <a:avLst>
              <a:gd name="adj1" fmla="val 50000"/>
              <a:gd name="adj2" fmla="val 50000"/>
            </a:avLst>
          </a:prstGeom>
          <a:solidFill>
            <a:srgbClr val="E6E6E6"/>
          </a:solid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Data archive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Batch queries with limited KQL, 0 to 7-year max. archive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Data Archive Charge</a:t>
            </a:r>
            <a:r>
              <a:rPr kumimoji="0" lang="en-US" sz="1200" b="0" i="0" u="none" strike="noStrike" kern="1200" cap="none" spc="0" normalizeH="0" baseline="0" noProof="0">
                <a:ln>
                  <a:noFill/>
                </a:ln>
                <a:solidFill>
                  <a:prstClr val="black"/>
                </a:solidFill>
                <a:effectLst/>
                <a:uLnTx/>
                <a:uFillTx/>
                <a:latin typeface="Segoe UI"/>
                <a:ea typeface="+mn-ea"/>
                <a:cs typeface="+mn-cs"/>
              </a:rPr>
              <a:t>: $0.02/GB/month  </a:t>
            </a:r>
          </a:p>
        </p:txBody>
      </p:sp>
      <p:cxnSp>
        <p:nvCxnSpPr>
          <p:cNvPr id="42" name="Straight Arrow Connector 41">
            <a:extLst>
              <a:ext uri="{FF2B5EF4-FFF2-40B4-BE49-F238E27FC236}">
                <a16:creationId xmlns:a16="http://schemas.microsoft.com/office/drawing/2014/main" id="{19A983DD-6864-47B1-8915-5989CBC80B07}"/>
              </a:ext>
              <a:ext uri="{C183D7F6-B498-43B3-948B-1728B52AA6E4}">
                <adec:decorative xmlns:adec="http://schemas.microsoft.com/office/drawing/2017/decorative" val="1"/>
              </a:ext>
            </a:extLst>
          </p:cNvPr>
          <p:cNvCxnSpPr>
            <a:cxnSpLocks/>
          </p:cNvCxnSpPr>
          <p:nvPr/>
        </p:nvCxnSpPr>
        <p:spPr>
          <a:xfrm flipV="1">
            <a:off x="2064632" y="3508117"/>
            <a:ext cx="0" cy="1737360"/>
          </a:xfrm>
          <a:prstGeom prst="straightConnector1">
            <a:avLst/>
          </a:prstGeom>
          <a:solidFill>
            <a:schemeClr val="bg1"/>
          </a:solidFill>
          <a:ln w="47625">
            <a:gradFill>
              <a:gsLst>
                <a:gs pos="0">
                  <a:srgbClr val="D2D2D2"/>
                </a:gs>
                <a:gs pos="65000">
                  <a:srgbClr val="0078D4"/>
                </a:gs>
              </a:gsLst>
              <a:lin ang="5400000" scaled="1"/>
            </a:gra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44" name="Straight Arrow Connector 43">
            <a:extLst>
              <a:ext uri="{FF2B5EF4-FFF2-40B4-BE49-F238E27FC236}">
                <a16:creationId xmlns:a16="http://schemas.microsoft.com/office/drawing/2014/main" id="{7A1B97BB-8907-466E-9D16-236ACA66CE30}"/>
              </a:ext>
              <a:ext uri="{C183D7F6-B498-43B3-948B-1728B52AA6E4}">
                <adec:decorative xmlns:adec="http://schemas.microsoft.com/office/drawing/2017/decorative" val="1"/>
              </a:ext>
            </a:extLst>
          </p:cNvPr>
          <p:cNvCxnSpPr>
            <a:cxnSpLocks/>
          </p:cNvCxnSpPr>
          <p:nvPr/>
        </p:nvCxnSpPr>
        <p:spPr>
          <a:xfrm>
            <a:off x="5514559" y="3354900"/>
            <a:ext cx="0" cy="418952"/>
          </a:xfrm>
          <a:prstGeom prst="straightConnector1">
            <a:avLst/>
          </a:prstGeom>
          <a:solidFill>
            <a:schemeClr val="bg1"/>
          </a:solidFill>
          <a:ln w="47625">
            <a:solidFill>
              <a:srgbClr val="0078D4"/>
            </a:solidFill>
            <a:headEnd type="none" w="sm" len="sm"/>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47" name="Straight Arrow Connector 46">
            <a:extLst>
              <a:ext uri="{FF2B5EF4-FFF2-40B4-BE49-F238E27FC236}">
                <a16:creationId xmlns:a16="http://schemas.microsoft.com/office/drawing/2014/main" id="{3FBF9888-2D6E-4DB1-BCFC-8D0E30D8BAC9}"/>
              </a:ext>
              <a:ext uri="{C183D7F6-B498-43B3-948B-1728B52AA6E4}">
                <adec:decorative xmlns:adec="http://schemas.microsoft.com/office/drawing/2017/decorative" val="1"/>
              </a:ext>
            </a:extLst>
          </p:cNvPr>
          <p:cNvCxnSpPr>
            <a:cxnSpLocks/>
          </p:cNvCxnSpPr>
          <p:nvPr/>
        </p:nvCxnSpPr>
        <p:spPr>
          <a:xfrm>
            <a:off x="5514559" y="4803803"/>
            <a:ext cx="0" cy="418952"/>
          </a:xfrm>
          <a:prstGeom prst="straightConnector1">
            <a:avLst/>
          </a:prstGeom>
          <a:solidFill>
            <a:schemeClr val="bg1"/>
          </a:solidFill>
          <a:ln w="47625">
            <a:solidFill>
              <a:srgbClr val="0078D4"/>
            </a:solidFill>
            <a:headEnd type="none" w="sm" len="sm"/>
            <a:tailEnd type="arrow"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103716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nodeType="withEffect">
                                  <p:stCondLst>
                                    <p:cond delay="0"/>
                                  </p:stCondLst>
                                  <p:childTnLst>
                                    <p:animMotion origin="layout" path="M -3.75E-6 -0.03472 L -3.75E-6 1.85185E-6 " pathEditMode="relative" rAng="0" ptsTypes="AA">
                                      <p:cBhvr>
                                        <p:cTn id="9" dur="500" fill="hold"/>
                                        <p:tgtEl>
                                          <p:spTgt spid="60"/>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42" presetClass="path" presetSubtype="0" decel="100000" fill="hold" nodeType="withEffect">
                                  <p:stCondLst>
                                    <p:cond delay="0"/>
                                  </p:stCondLst>
                                  <p:childTnLst>
                                    <p:animMotion origin="layout" path="M -3.75E-6 -0.03472 L -3.75E-6 1.85185E-6 " pathEditMode="relative" rAng="0" ptsTypes="AA">
                                      <p:cBhvr>
                                        <p:cTn id="22" dur="500" fill="hold"/>
                                        <p:tgtEl>
                                          <p:spTgt spid="61"/>
                                        </p:tgtEl>
                                        <p:attrNameLst>
                                          <p:attrName>ppt_x</p:attrName>
                                          <p:attrName>ppt_y</p:attrName>
                                        </p:attrNameLst>
                                      </p:cBhvr>
                                      <p:rCtr x="0" y="173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5"/>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1" grpId="0"/>
      <p:bldP spid="43" grpId="0" animBg="1"/>
      <p:bldP spid="35" grpId="0" animBg="1"/>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E6B0-46EC-4523-BCC2-0834BC418C54}"/>
              </a:ext>
            </a:extLst>
          </p:cNvPr>
          <p:cNvSpPr>
            <a:spLocks noGrp="1"/>
          </p:cNvSpPr>
          <p:nvPr>
            <p:ph type="title"/>
          </p:nvPr>
        </p:nvSpPr>
        <p:spPr/>
        <p:txBody>
          <a:bodyPr/>
          <a:lstStyle/>
          <a:p>
            <a:r>
              <a:rPr lang="en-US" dirty="0"/>
              <a:t>Trials and offers</a:t>
            </a:r>
          </a:p>
        </p:txBody>
      </p:sp>
    </p:spTree>
    <p:extLst>
      <p:ext uri="{BB962C8B-B14F-4D97-AF65-F5344CB8AC3E}">
        <p14:creationId xmlns:p14="http://schemas.microsoft.com/office/powerpoint/2010/main" val="204870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4611-E96A-4AD0-8084-8DF009D35562}"/>
              </a:ext>
            </a:extLst>
          </p:cNvPr>
          <p:cNvSpPr>
            <a:spLocks noGrp="1"/>
          </p:cNvSpPr>
          <p:nvPr>
            <p:ph type="title"/>
          </p:nvPr>
        </p:nvSpPr>
        <p:spPr/>
        <p:txBody>
          <a:bodyPr/>
          <a:lstStyle/>
          <a:p>
            <a:r>
              <a:rPr lang="en-US" dirty="0"/>
              <a:t>Trials and offers </a:t>
            </a:r>
          </a:p>
        </p:txBody>
      </p:sp>
      <p:sp>
        <p:nvSpPr>
          <p:cNvPr id="13" name="Rectangle 12">
            <a:extLst>
              <a:ext uri="{FF2B5EF4-FFF2-40B4-BE49-F238E27FC236}">
                <a16:creationId xmlns:a16="http://schemas.microsoft.com/office/drawing/2014/main" id="{5C5D6077-067A-49AB-8C6C-3D7F7EBC653E}"/>
              </a:ext>
            </a:extLst>
          </p:cNvPr>
          <p:cNvSpPr/>
          <p:nvPr/>
        </p:nvSpPr>
        <p:spPr bwMode="auto">
          <a:xfrm>
            <a:off x="588264" y="1833167"/>
            <a:ext cx="2654401" cy="3404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548640"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1800"/>
              </a:spcAft>
              <a:buClrTx/>
              <a:buSzTx/>
              <a:buFont typeface="Wingdings" panose="05000000000000000000" pitchFamily="2" charset="2"/>
              <a:buNone/>
              <a:tabLst/>
              <a:defRPr/>
            </a:pPr>
            <a:r>
              <a:rPr lang="en-US" sz="5400" b="1" dirty="0">
                <a:solidFill>
                  <a:schemeClr val="accent1"/>
                </a:solidFill>
              </a:rPr>
              <a:t>1</a:t>
            </a:r>
          </a:p>
          <a:p>
            <a:pPr marL="0" marR="0" lvl="0" indent="0" algn="ctr" defTabSz="914367" rtl="0" eaLnBrk="1" fontAlgn="auto" latinLnBrk="0" hangingPunct="1">
              <a:lnSpc>
                <a:spcPct val="90000"/>
              </a:lnSpc>
              <a:spcBef>
                <a:spcPts val="0"/>
              </a:spcBef>
              <a:spcAft>
                <a:spcPts val="1800"/>
              </a:spcAft>
              <a:buClrTx/>
              <a:buSzTx/>
              <a:buFont typeface="Wingdings" panose="05000000000000000000" pitchFamily="2" charset="2"/>
              <a:buNone/>
              <a:tabLst/>
              <a:defRPr/>
            </a:pPr>
            <a:r>
              <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t>Microsoft Sentinel</a:t>
            </a:r>
            <a:br>
              <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br>
            <a:r>
              <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t>free trial</a:t>
            </a:r>
          </a:p>
        </p:txBody>
      </p:sp>
      <p:sp>
        <p:nvSpPr>
          <p:cNvPr id="15" name="Rectangle 14">
            <a:extLst>
              <a:ext uri="{FF2B5EF4-FFF2-40B4-BE49-F238E27FC236}">
                <a16:creationId xmlns:a16="http://schemas.microsoft.com/office/drawing/2014/main" id="{D3B08FCE-1B09-45C6-9C52-F0E45966CB32}"/>
              </a:ext>
            </a:extLst>
          </p:cNvPr>
          <p:cNvSpPr/>
          <p:nvPr/>
        </p:nvSpPr>
        <p:spPr bwMode="auto">
          <a:xfrm>
            <a:off x="3375288" y="1833167"/>
            <a:ext cx="2654401" cy="3404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548640"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1800"/>
              </a:spcAft>
              <a:buClrTx/>
              <a:buSzTx/>
              <a:buFont typeface="Wingdings" panose="05000000000000000000" pitchFamily="2" charset="2"/>
              <a:buNone/>
              <a:tabLst/>
              <a:defRPr/>
            </a:pPr>
            <a:r>
              <a:rPr lang="en-US" sz="5400" b="1" dirty="0">
                <a:solidFill>
                  <a:schemeClr val="accent1"/>
                </a:solidFill>
              </a:rPr>
              <a:t>2</a:t>
            </a:r>
          </a:p>
          <a:p>
            <a:pPr marL="0" marR="0" lvl="0" indent="0" algn="ctr" defTabSz="914367" rtl="0" eaLnBrk="1" fontAlgn="auto" latinLnBrk="0" hangingPunct="1">
              <a:lnSpc>
                <a:spcPct val="90000"/>
              </a:lnSpc>
              <a:spcBef>
                <a:spcPts val="0"/>
              </a:spcBef>
              <a:spcAft>
                <a:spcPts val="1800"/>
              </a:spcAft>
              <a:buClrTx/>
              <a:buSzTx/>
              <a:buFont typeface="Wingdings" panose="05000000000000000000" pitchFamily="2" charset="2"/>
              <a:buNone/>
              <a:tabLst/>
              <a:defRPr/>
            </a:pPr>
            <a:r>
              <a:rPr lang="en-US" kern="0" dirty="0">
                <a:ln w="3175">
                  <a:noFill/>
                </a:ln>
                <a:gradFill>
                  <a:gsLst>
                    <a:gs pos="83000">
                      <a:prstClr val="black"/>
                    </a:gs>
                    <a:gs pos="99000">
                      <a:prstClr val="black"/>
                    </a:gs>
                  </a:gsLst>
                  <a:lin ang="5400000" scaled="1"/>
                </a:gradFill>
                <a:latin typeface="Segoe UI Semibold"/>
                <a:cs typeface="Segoe UI Semilight" panose="020B0402040204020203" pitchFamily="34" charset="0"/>
              </a:rPr>
              <a:t>Microsoft Sentinel</a:t>
            </a:r>
            <a:br>
              <a:rPr lang="en-US" kern="0" dirty="0">
                <a:ln w="3175">
                  <a:noFill/>
                </a:ln>
                <a:gradFill>
                  <a:gsLst>
                    <a:gs pos="83000">
                      <a:prstClr val="black"/>
                    </a:gs>
                    <a:gs pos="99000">
                      <a:prstClr val="black"/>
                    </a:gs>
                  </a:gsLst>
                  <a:lin ang="5400000" scaled="1"/>
                </a:gradFill>
                <a:latin typeface="Segoe UI Semibold"/>
                <a:cs typeface="Segoe UI Semilight" panose="020B0402040204020203" pitchFamily="34" charset="0"/>
              </a:rPr>
            </a:br>
            <a:r>
              <a:rPr lang="en-US" kern="0" dirty="0">
                <a:ln w="3175">
                  <a:noFill/>
                </a:ln>
                <a:gradFill>
                  <a:gsLst>
                    <a:gs pos="83000">
                      <a:prstClr val="black"/>
                    </a:gs>
                    <a:gs pos="99000">
                      <a:prstClr val="black"/>
                    </a:gs>
                  </a:gsLst>
                  <a:lin ang="5400000" scaled="1"/>
                </a:gradFill>
                <a:latin typeface="Segoe UI Semibold"/>
                <a:cs typeface="Segoe UI Semilight" panose="020B0402040204020203" pitchFamily="34" charset="0"/>
              </a:rPr>
              <a:t>benefit for </a:t>
            </a:r>
            <a:br>
              <a:rPr lang="en-US" kern="0" dirty="0">
                <a:ln w="3175">
                  <a:noFill/>
                </a:ln>
                <a:gradFill>
                  <a:gsLst>
                    <a:gs pos="83000">
                      <a:prstClr val="black"/>
                    </a:gs>
                    <a:gs pos="99000">
                      <a:prstClr val="black"/>
                    </a:gs>
                  </a:gsLst>
                  <a:lin ang="5400000" scaled="1"/>
                </a:gradFill>
                <a:latin typeface="Segoe UI Semibold"/>
                <a:cs typeface="Segoe UI Semilight" panose="020B0402040204020203" pitchFamily="34" charset="0"/>
              </a:rPr>
            </a:br>
            <a:r>
              <a:rPr lang="en-US" kern="0" dirty="0">
                <a:ln w="3175">
                  <a:noFill/>
                </a:ln>
                <a:gradFill>
                  <a:gsLst>
                    <a:gs pos="83000">
                      <a:prstClr val="black"/>
                    </a:gs>
                    <a:gs pos="99000">
                      <a:prstClr val="black"/>
                    </a:gs>
                  </a:gsLst>
                  <a:lin ang="5400000" scaled="1"/>
                </a:gradFill>
                <a:latin typeface="Segoe UI Semibold"/>
                <a:cs typeface="Segoe UI Semilight" panose="020B0402040204020203" pitchFamily="34" charset="0"/>
              </a:rPr>
              <a:t>Microsoft 365 </a:t>
            </a:r>
            <a:br>
              <a:rPr lang="en-US" kern="0" dirty="0">
                <a:ln w="3175">
                  <a:noFill/>
                </a:ln>
                <a:gradFill>
                  <a:gsLst>
                    <a:gs pos="83000">
                      <a:prstClr val="black"/>
                    </a:gs>
                    <a:gs pos="99000">
                      <a:prstClr val="black"/>
                    </a:gs>
                  </a:gsLst>
                  <a:lin ang="5400000" scaled="1"/>
                </a:gradFill>
                <a:latin typeface="Segoe UI Semibold"/>
                <a:cs typeface="Segoe UI Semilight" panose="020B0402040204020203" pitchFamily="34" charset="0"/>
              </a:rPr>
            </a:br>
            <a:r>
              <a:rPr lang="en-US" kern="0" dirty="0">
                <a:ln w="3175">
                  <a:noFill/>
                </a:ln>
                <a:gradFill>
                  <a:gsLst>
                    <a:gs pos="83000">
                      <a:prstClr val="black"/>
                    </a:gs>
                    <a:gs pos="99000">
                      <a:prstClr val="black"/>
                    </a:gs>
                  </a:gsLst>
                  <a:lin ang="5400000" scaled="1"/>
                </a:gradFill>
                <a:latin typeface="Segoe UI Semibold"/>
                <a:cs typeface="Segoe UI Semilight" panose="020B0402040204020203" pitchFamily="34" charset="0"/>
              </a:rPr>
              <a:t>E5, A5, F5 and </a:t>
            </a:r>
            <a:br>
              <a:rPr lang="en-US" kern="0" dirty="0">
                <a:ln w="3175">
                  <a:noFill/>
                </a:ln>
                <a:gradFill>
                  <a:gsLst>
                    <a:gs pos="83000">
                      <a:prstClr val="black"/>
                    </a:gs>
                    <a:gs pos="99000">
                      <a:prstClr val="black"/>
                    </a:gs>
                  </a:gsLst>
                  <a:lin ang="5400000" scaled="1"/>
                </a:gradFill>
                <a:latin typeface="Segoe UI Semibold"/>
                <a:cs typeface="Segoe UI Semilight" panose="020B0402040204020203" pitchFamily="34" charset="0"/>
              </a:rPr>
            </a:br>
            <a:r>
              <a:rPr lang="en-US" kern="0" dirty="0">
                <a:ln w="3175">
                  <a:noFill/>
                </a:ln>
                <a:gradFill>
                  <a:gsLst>
                    <a:gs pos="83000">
                      <a:prstClr val="black"/>
                    </a:gs>
                    <a:gs pos="99000">
                      <a:prstClr val="black"/>
                    </a:gs>
                  </a:gsLst>
                  <a:lin ang="5400000" scaled="1"/>
                </a:gradFill>
                <a:latin typeface="Segoe UI Semibold"/>
                <a:cs typeface="Segoe UI Semilight" panose="020B0402040204020203" pitchFamily="34" charset="0"/>
              </a:rPr>
              <a:t>G5* customers</a:t>
            </a:r>
          </a:p>
        </p:txBody>
      </p:sp>
      <p:sp>
        <p:nvSpPr>
          <p:cNvPr id="18" name="Rectangle 17">
            <a:extLst>
              <a:ext uri="{FF2B5EF4-FFF2-40B4-BE49-F238E27FC236}">
                <a16:creationId xmlns:a16="http://schemas.microsoft.com/office/drawing/2014/main" id="{9AD188F8-1E5F-4C19-B98C-EB7BEE00489C}"/>
              </a:ext>
            </a:extLst>
          </p:cNvPr>
          <p:cNvSpPr/>
          <p:nvPr/>
        </p:nvSpPr>
        <p:spPr bwMode="auto">
          <a:xfrm>
            <a:off x="6162312" y="1833167"/>
            <a:ext cx="2654401" cy="3404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548640"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1800"/>
              </a:spcAft>
              <a:buClrTx/>
              <a:buSzTx/>
              <a:buFont typeface="Wingdings" panose="05000000000000000000" pitchFamily="2" charset="2"/>
              <a:buNone/>
              <a:tabLst/>
              <a:defRPr/>
            </a:pPr>
            <a:r>
              <a:rPr lang="en-US" sz="5400" b="1" dirty="0">
                <a:solidFill>
                  <a:schemeClr val="accent1"/>
                </a:solidFill>
              </a:rPr>
              <a:t>3</a:t>
            </a:r>
          </a:p>
          <a:p>
            <a:pPr marL="0" marR="0" lvl="0" indent="0" algn="ctr" defTabSz="914367" rtl="0" eaLnBrk="1" fontAlgn="auto" latinLnBrk="0" hangingPunct="1">
              <a:lnSpc>
                <a:spcPct val="90000"/>
              </a:lnSpc>
              <a:spcBef>
                <a:spcPts val="0"/>
              </a:spcBef>
              <a:spcAft>
                <a:spcPts val="1800"/>
              </a:spcAft>
              <a:buClrTx/>
              <a:buSzTx/>
              <a:buFont typeface="Wingdings" panose="05000000000000000000" pitchFamily="2" charset="2"/>
              <a:buNone/>
              <a:tabLst/>
              <a:defRPr/>
            </a:pPr>
            <a:r>
              <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t>Always free </a:t>
            </a:r>
            <a:br>
              <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br>
            <a:r>
              <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t>data sources</a:t>
            </a:r>
          </a:p>
        </p:txBody>
      </p:sp>
      <p:sp>
        <p:nvSpPr>
          <p:cNvPr id="19" name="Rectangle 18">
            <a:extLst>
              <a:ext uri="{FF2B5EF4-FFF2-40B4-BE49-F238E27FC236}">
                <a16:creationId xmlns:a16="http://schemas.microsoft.com/office/drawing/2014/main" id="{9899BDD7-2B72-4F11-A3B9-38C88C407886}"/>
              </a:ext>
            </a:extLst>
          </p:cNvPr>
          <p:cNvSpPr/>
          <p:nvPr/>
        </p:nvSpPr>
        <p:spPr bwMode="auto">
          <a:xfrm>
            <a:off x="8949335" y="1833167"/>
            <a:ext cx="2654401" cy="34045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548640"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1800"/>
              </a:spcAft>
              <a:buClrTx/>
              <a:buSzTx/>
              <a:buFont typeface="Wingdings" panose="05000000000000000000" pitchFamily="2" charset="2"/>
              <a:buNone/>
              <a:tabLst/>
              <a:defRPr/>
            </a:pPr>
            <a:r>
              <a:rPr lang="en-US" sz="5400" b="1" dirty="0">
                <a:solidFill>
                  <a:schemeClr val="accent1"/>
                </a:solidFill>
              </a:rPr>
              <a:t>4</a:t>
            </a:r>
          </a:p>
          <a:p>
            <a:pPr marL="0" marR="0" lvl="0" indent="0" algn="ctr" defTabSz="914367" rtl="0" eaLnBrk="1" fontAlgn="auto" latinLnBrk="0" hangingPunct="1">
              <a:lnSpc>
                <a:spcPct val="90000"/>
              </a:lnSpc>
              <a:spcBef>
                <a:spcPts val="0"/>
              </a:spcBef>
              <a:spcAft>
                <a:spcPts val="1800"/>
              </a:spcAft>
              <a:buClrTx/>
              <a:buSzTx/>
              <a:buFont typeface="Wingdings" panose="05000000000000000000" pitchFamily="2" charset="2"/>
              <a:buNone/>
              <a:tabLst/>
              <a:defRPr/>
            </a:pPr>
            <a:r>
              <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t>Field </a:t>
            </a:r>
            <a:br>
              <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br>
            <a:r>
              <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t>empowerment</a:t>
            </a:r>
          </a:p>
        </p:txBody>
      </p:sp>
    </p:spTree>
    <p:extLst>
      <p:ext uri="{BB962C8B-B14F-4D97-AF65-F5344CB8AC3E}">
        <p14:creationId xmlns:p14="http://schemas.microsoft.com/office/powerpoint/2010/main" val="569516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45833E-6 7.40741E-7 L -1.45833E-6 0.07963 " pathEditMode="relative" rAng="0" ptsTypes="AA">
                                      <p:cBhvr>
                                        <p:cTn id="9" dur="500" spd="-100000" fill="hold"/>
                                        <p:tgtEl>
                                          <p:spTgt spid="13"/>
                                        </p:tgtEl>
                                        <p:attrNameLst>
                                          <p:attrName>ppt_x</p:attrName>
                                          <p:attrName>ppt_y</p:attrName>
                                        </p:attrNameLst>
                                      </p:cBhvr>
                                      <p:rCtr x="0" y="3981"/>
                                    </p:animMotion>
                                  </p:childTnLst>
                                </p:cTn>
                              </p:par>
                              <p:par>
                                <p:cTn id="10" presetID="10" presetClass="entr" presetSubtype="0" fill="hold" grpId="0" nodeType="withEffect">
                                  <p:stCondLst>
                                    <p:cond delay="2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250"/>
                                  </p:stCondLst>
                                  <p:childTnLst>
                                    <p:animMotion origin="layout" path="M -1.45833E-6 7.40741E-7 L -1.45833E-6 0.07963 " pathEditMode="relative" rAng="0" ptsTypes="AA">
                                      <p:cBhvr>
                                        <p:cTn id="14" dur="500" spd="-100000" fill="hold"/>
                                        <p:tgtEl>
                                          <p:spTgt spid="15"/>
                                        </p:tgtEl>
                                        <p:attrNameLst>
                                          <p:attrName>ppt_x</p:attrName>
                                          <p:attrName>ppt_y</p:attrName>
                                        </p:attrNameLst>
                                      </p:cBhvr>
                                      <p:rCtr x="0" y="3981"/>
                                    </p:animMotion>
                                  </p:childTnLst>
                                </p:cTn>
                              </p:par>
                              <p:par>
                                <p:cTn id="15" presetID="10"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500"/>
                                  </p:stCondLst>
                                  <p:childTnLst>
                                    <p:animMotion origin="layout" path="M -1.45833E-6 7.40741E-7 L -1.45833E-6 0.07963 " pathEditMode="relative" rAng="0" ptsTypes="AA">
                                      <p:cBhvr>
                                        <p:cTn id="19" dur="500" spd="-100000" fill="hold"/>
                                        <p:tgtEl>
                                          <p:spTgt spid="18"/>
                                        </p:tgtEl>
                                        <p:attrNameLst>
                                          <p:attrName>ppt_x</p:attrName>
                                          <p:attrName>ppt_y</p:attrName>
                                        </p:attrNameLst>
                                      </p:cBhvr>
                                      <p:rCtr x="0" y="3981"/>
                                    </p:animMotion>
                                  </p:childTnLst>
                                </p:cTn>
                              </p:par>
                              <p:par>
                                <p:cTn id="20" presetID="10" presetClass="entr" presetSubtype="0" fill="hold" grpId="0"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750"/>
                                  </p:stCondLst>
                                  <p:childTnLst>
                                    <p:animMotion origin="layout" path="M -1.45833E-6 7.40741E-7 L -1.45833E-6 0.07963 " pathEditMode="relative" rAng="0" ptsTypes="AA">
                                      <p:cBhvr>
                                        <p:cTn id="24" dur="500" spd="-100000" fill="hold"/>
                                        <p:tgtEl>
                                          <p:spTgt spid="19"/>
                                        </p:tgtEl>
                                        <p:attrNameLst>
                                          <p:attrName>ppt_x</p:attrName>
                                          <p:attrName>ppt_y</p:attrName>
                                        </p:attrNameLst>
                                      </p:cBhvr>
                                      <p:rCtr x="0" y="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18" grpId="0" animBg="1"/>
      <p:bldP spid="18" grpId="1" animBg="1"/>
      <p:bldP spid="19" grpId="0" animBg="1"/>
      <p:bldP spid="1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3EE6E7-6331-462D-8720-9575AF6E3D49}"/>
              </a:ext>
              <a:ext uri="{C183D7F6-B498-43B3-948B-1728B52AA6E4}">
                <adec:decorative xmlns:adec="http://schemas.microsoft.com/office/drawing/2017/decorative" val="1"/>
              </a:ext>
            </a:extLst>
          </p:cNvPr>
          <p:cNvSpPr/>
          <p:nvPr/>
        </p:nvSpPr>
        <p:spPr bwMode="auto">
          <a:xfrm>
            <a:off x="0" y="1689618"/>
            <a:ext cx="12192000" cy="18774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548640"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1800"/>
              </a:spcAft>
              <a:buClrTx/>
              <a:buSzTx/>
              <a:buFont typeface="Wingdings" panose="05000000000000000000" pitchFamily="2" charset="2"/>
              <a:buNone/>
              <a:tabLst/>
              <a:defRPr/>
            </a:pPr>
            <a:endParaRPr kumimoji="0" lang="en-US" sz="1800"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endParaRPr>
          </a:p>
        </p:txBody>
      </p:sp>
      <p:sp>
        <p:nvSpPr>
          <p:cNvPr id="4" name="Title 3">
            <a:extLst>
              <a:ext uri="{FF2B5EF4-FFF2-40B4-BE49-F238E27FC236}">
                <a16:creationId xmlns:a16="http://schemas.microsoft.com/office/drawing/2014/main" id="{0281B87C-59C5-40C4-BDC5-FF25DBEDD872}"/>
              </a:ext>
            </a:extLst>
          </p:cNvPr>
          <p:cNvSpPr>
            <a:spLocks noGrp="1"/>
          </p:cNvSpPr>
          <p:nvPr>
            <p:ph type="title"/>
          </p:nvPr>
        </p:nvSpPr>
        <p:spPr>
          <a:xfrm>
            <a:off x="588263" y="457200"/>
            <a:ext cx="20414008" cy="553998"/>
          </a:xfrm>
        </p:spPr>
        <p:txBody>
          <a:bodyPr/>
          <a:lstStyle/>
          <a:p>
            <a:r>
              <a:rPr lang="en-US" b="1" dirty="0">
                <a:solidFill>
                  <a:schemeClr val="accent1"/>
                </a:solidFill>
                <a:latin typeface="+mn-lt"/>
                <a:cs typeface="+mn-cs"/>
              </a:rPr>
              <a:t>1. </a:t>
            </a:r>
            <a:r>
              <a:rPr lang="en-US" dirty="0"/>
              <a:t>Microsoft Sentinel free trial</a:t>
            </a:r>
          </a:p>
        </p:txBody>
      </p:sp>
      <p:sp>
        <p:nvSpPr>
          <p:cNvPr id="16" name="Graphic 9">
            <a:extLst>
              <a:ext uri="{FF2B5EF4-FFF2-40B4-BE49-F238E27FC236}">
                <a16:creationId xmlns:a16="http://schemas.microsoft.com/office/drawing/2014/main" id="{EC84E4B8-C31D-4012-9740-7B86FF176FFD}"/>
              </a:ext>
              <a:ext uri="{C183D7F6-B498-43B3-948B-1728B52AA6E4}">
                <adec:decorative xmlns:adec="http://schemas.microsoft.com/office/drawing/2017/decorative" val="1"/>
              </a:ext>
            </a:extLst>
          </p:cNvPr>
          <p:cNvSpPr/>
          <p:nvPr/>
        </p:nvSpPr>
        <p:spPr>
          <a:xfrm>
            <a:off x="-467720" y="4667963"/>
            <a:ext cx="12649007" cy="464026"/>
          </a:xfrm>
          <a:custGeom>
            <a:avLst/>
            <a:gdLst>
              <a:gd name="connsiteX0" fmla="*/ -11 w 12179774"/>
              <a:gd name="connsiteY0" fmla="*/ 513 h 464026"/>
              <a:gd name="connsiteX1" fmla="*/ 4343774 w 12179774"/>
              <a:gd name="connsiteY1" fmla="*/ 513 h 464026"/>
              <a:gd name="connsiteX2" fmla="*/ 4575787 w 12179774"/>
              <a:gd name="connsiteY2" fmla="*/ 232526 h 464026"/>
              <a:gd name="connsiteX3" fmla="*/ 4575787 w 12179774"/>
              <a:gd name="connsiteY3" fmla="*/ 232526 h 464026"/>
              <a:gd name="connsiteX4" fmla="*/ 4807801 w 12179774"/>
              <a:gd name="connsiteY4" fmla="*/ 464539 h 464026"/>
              <a:gd name="connsiteX5" fmla="*/ 12179764 w 12179774"/>
              <a:gd name="connsiteY5" fmla="*/ 464539 h 464026"/>
              <a:gd name="connsiteX0" fmla="*/ 0 w 12576817"/>
              <a:gd name="connsiteY0" fmla="*/ 0 h 464026"/>
              <a:gd name="connsiteX1" fmla="*/ 4343785 w 12576817"/>
              <a:gd name="connsiteY1" fmla="*/ 0 h 464026"/>
              <a:gd name="connsiteX2" fmla="*/ 4575798 w 12576817"/>
              <a:gd name="connsiteY2" fmla="*/ 232013 h 464026"/>
              <a:gd name="connsiteX3" fmla="*/ 4575798 w 12576817"/>
              <a:gd name="connsiteY3" fmla="*/ 232013 h 464026"/>
              <a:gd name="connsiteX4" fmla="*/ 4807812 w 12576817"/>
              <a:gd name="connsiteY4" fmla="*/ 464026 h 464026"/>
              <a:gd name="connsiteX5" fmla="*/ 12576817 w 12576817"/>
              <a:gd name="connsiteY5" fmla="*/ 464026 h 464026"/>
              <a:gd name="connsiteX0" fmla="*/ 0 w 12649007"/>
              <a:gd name="connsiteY0" fmla="*/ 0 h 464026"/>
              <a:gd name="connsiteX1" fmla="*/ 4343785 w 12649007"/>
              <a:gd name="connsiteY1" fmla="*/ 0 h 464026"/>
              <a:gd name="connsiteX2" fmla="*/ 4575798 w 12649007"/>
              <a:gd name="connsiteY2" fmla="*/ 232013 h 464026"/>
              <a:gd name="connsiteX3" fmla="*/ 4575798 w 12649007"/>
              <a:gd name="connsiteY3" fmla="*/ 232013 h 464026"/>
              <a:gd name="connsiteX4" fmla="*/ 4807812 w 12649007"/>
              <a:gd name="connsiteY4" fmla="*/ 464026 h 464026"/>
              <a:gd name="connsiteX5" fmla="*/ 12649007 w 12649007"/>
              <a:gd name="connsiteY5" fmla="*/ 464026 h 46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9007" h="464026">
                <a:moveTo>
                  <a:pt x="0" y="0"/>
                </a:moveTo>
                <a:lnTo>
                  <a:pt x="4343785" y="0"/>
                </a:lnTo>
                <a:cubicBezTo>
                  <a:pt x="4471933" y="0"/>
                  <a:pt x="4575798" y="103864"/>
                  <a:pt x="4575798" y="232013"/>
                </a:cubicBezTo>
                <a:lnTo>
                  <a:pt x="4575798" y="232013"/>
                </a:lnTo>
                <a:cubicBezTo>
                  <a:pt x="4575798" y="360161"/>
                  <a:pt x="4679663" y="464026"/>
                  <a:pt x="4807812" y="464026"/>
                </a:cubicBezTo>
                <a:lnTo>
                  <a:pt x="12649007" y="464026"/>
                </a:lnTo>
              </a:path>
            </a:pathLst>
          </a:custGeom>
          <a:noFill/>
          <a:ln w="508000" cap="flat">
            <a:solidFill>
              <a:srgbClr val="E6E6E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Content Placeholder 2">
            <a:extLst>
              <a:ext uri="{FF2B5EF4-FFF2-40B4-BE49-F238E27FC236}">
                <a16:creationId xmlns:a16="http://schemas.microsoft.com/office/drawing/2014/main" id="{B04EB877-E6B4-4CEB-95A4-B59D4F4C2779}"/>
              </a:ext>
            </a:extLst>
          </p:cNvPr>
          <p:cNvSpPr txBox="1">
            <a:spLocks/>
          </p:cNvSpPr>
          <p:nvPr/>
        </p:nvSpPr>
        <p:spPr>
          <a:xfrm>
            <a:off x="588263" y="2028175"/>
            <a:ext cx="7563545" cy="1200329"/>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32472" fontAlgn="base">
              <a:spcBef>
                <a:spcPct val="0"/>
              </a:spcBef>
              <a:spcAft>
                <a:spcPts val="1800"/>
              </a:spcAft>
              <a:buClrTx/>
              <a:buSzTx/>
              <a:buBlip>
                <a:blip r:embed="rId3"/>
              </a:buBlip>
              <a:defRPr/>
            </a:pPr>
            <a:r>
              <a:rPr lang="en-US" sz="1600" dirty="0">
                <a:latin typeface="+mj-lt"/>
              </a:rPr>
              <a:t>Ingest up to 10GB/day for first 31 days</a:t>
            </a:r>
          </a:p>
          <a:p>
            <a:pPr marL="0" indent="0" defTabSz="932472" fontAlgn="base">
              <a:spcBef>
                <a:spcPct val="0"/>
              </a:spcBef>
              <a:spcAft>
                <a:spcPts val="1800"/>
              </a:spcAft>
              <a:buSzTx/>
              <a:buNone/>
              <a:defRPr/>
            </a:pPr>
            <a:r>
              <a:rPr lang="en-US" sz="1600" b="1" i="1" dirty="0"/>
              <a:t>OR </a:t>
            </a:r>
          </a:p>
          <a:p>
            <a:pPr defTabSz="932472" fontAlgn="base">
              <a:spcBef>
                <a:spcPct val="0"/>
              </a:spcBef>
              <a:spcAft>
                <a:spcPts val="1800"/>
              </a:spcAft>
              <a:buSzTx/>
              <a:buBlip>
                <a:blip r:embed="rId3"/>
              </a:buBlip>
              <a:defRPr/>
            </a:pPr>
            <a:r>
              <a:rPr lang="en-US" sz="1600" dirty="0">
                <a:latin typeface="+mj-lt"/>
              </a:rPr>
              <a:t>Add Microsoft Sentinel to your existing Log Analytics for free for first 31 days </a:t>
            </a:r>
          </a:p>
        </p:txBody>
      </p:sp>
      <p:sp>
        <p:nvSpPr>
          <p:cNvPr id="29" name="Content Placeholder 24">
            <a:extLst>
              <a:ext uri="{FF2B5EF4-FFF2-40B4-BE49-F238E27FC236}">
                <a16:creationId xmlns:a16="http://schemas.microsoft.com/office/drawing/2014/main" id="{922AD14A-EFAE-46EB-9560-77564C6F996B}"/>
              </a:ext>
            </a:extLst>
          </p:cNvPr>
          <p:cNvSpPr txBox="1">
            <a:spLocks/>
          </p:cNvSpPr>
          <p:nvPr/>
        </p:nvSpPr>
        <p:spPr>
          <a:xfrm>
            <a:off x="8058851" y="2629351"/>
            <a:ext cx="1915436" cy="738623"/>
          </a:xfrm>
          <a:prstGeom prst="rect">
            <a:avLst/>
          </a:prstGeom>
          <a:noFill/>
        </p:spPr>
        <p:txBody>
          <a:bodyPr vert="horz" wrap="square" lIns="182854" tIns="146284" rIns="182854" bIns="146284" rtlCol="0">
            <a:spAutoFit/>
          </a:bodyPr>
          <a:lstStyle>
            <a:lvl1pPr marR="0" lvl="0" indent="0" defTabSz="914367" fontAlgn="auto">
              <a:lnSpc>
                <a:spcPct val="90000"/>
              </a:lnSpc>
              <a:spcBef>
                <a:spcPts val="0"/>
              </a:spcBef>
              <a:spcAft>
                <a:spcPts val="600"/>
              </a:spcAft>
              <a:buClrTx/>
              <a:buSzTx/>
              <a:buFont typeface="Wingdings" panose="05000000000000000000" pitchFamily="2" charset="2"/>
              <a:buNone/>
              <a:tabLst/>
              <a:defRPr sz="1600" kern="0" spc="0" baseline="0">
                <a:ln w="3175">
                  <a:noFill/>
                </a:ln>
                <a:gradFill>
                  <a:gsLst>
                    <a:gs pos="83000">
                      <a:schemeClr val="bg1"/>
                    </a:gs>
                    <a:gs pos="99000">
                      <a:schemeClr val="bg1"/>
                    </a:gs>
                  </a:gsLst>
                  <a:lin ang="5400000" scaled="1"/>
                </a:gradFill>
                <a:latin typeface="Segoe UI Semibold"/>
                <a:cs typeface="Segoe UI Semilight" panose="020B04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0">
                      <a:schemeClr val="tx1"/>
                    </a:gs>
                    <a:gs pos="100000">
                      <a:schemeClr val="tx1"/>
                    </a:gs>
                  </a:gsLst>
                  <a:lin ang="5400000" scaled="1"/>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0">
                      <a:schemeClr val="tx1"/>
                    </a:gs>
                    <a:gs pos="100000">
                      <a:schemeClr val="tx1"/>
                    </a:gs>
                  </a:gsLst>
                  <a:lin ang="5400000" scaled="1"/>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0">
                      <a:schemeClr val="tx1"/>
                    </a:gs>
                    <a:gs pos="100000">
                      <a:schemeClr val="tx1"/>
                    </a:gs>
                  </a:gsLst>
                  <a:lin ang="5400000" scaled="1"/>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0">
                      <a:schemeClr val="tx1"/>
                    </a:gs>
                    <a:gs pos="100000">
                      <a:schemeClr val="tx1"/>
                    </a:gs>
                  </a:gsLst>
                  <a:lin ang="5400000" scaled="1"/>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90000"/>
              </a:lnSpc>
              <a:spcBef>
                <a:spcPts val="0"/>
              </a:spcBef>
              <a:spcAft>
                <a:spcPts val="600"/>
              </a:spcAft>
              <a:buClrTx/>
              <a:buSzTx/>
              <a:buFont typeface="Wingdings" panose="05000000000000000000" pitchFamily="2" charset="2"/>
              <a:buNone/>
              <a:tabLst/>
              <a:defRPr/>
            </a:pPr>
            <a:r>
              <a:rPr kumimoji="0" lang="en-US" b="0" i="0" u="none" strike="noStrike" kern="0" cap="none" spc="0" normalizeH="0" baseline="0" noProof="0" dirty="0">
                <a:ln w="3175">
                  <a:noFill/>
                </a:ln>
                <a:gradFill>
                  <a:gsLst>
                    <a:gs pos="83000">
                      <a:prstClr val="black"/>
                    </a:gs>
                    <a:gs pos="99000">
                      <a:prstClr val="black"/>
                    </a:gs>
                  </a:gsLst>
                  <a:lin ang="5400000" scaled="1"/>
                </a:gradFill>
                <a:effectLst/>
                <a:uLnTx/>
                <a:uFillTx/>
                <a:latin typeface="Segoe UI Semibold"/>
                <a:ea typeface="+mn-ea"/>
                <a:cs typeface="Segoe UI Semilight" panose="020B0402040204020203" pitchFamily="34" charset="0"/>
              </a:rPr>
              <a:t>Microsoft Sentinel</a:t>
            </a:r>
          </a:p>
        </p:txBody>
      </p:sp>
      <p:sp>
        <p:nvSpPr>
          <p:cNvPr id="28" name="Plus Sign 27" descr="Plus">
            <a:extLst>
              <a:ext uri="{FF2B5EF4-FFF2-40B4-BE49-F238E27FC236}">
                <a16:creationId xmlns:a16="http://schemas.microsoft.com/office/drawing/2014/main" id="{B91CCB41-CA2F-4026-A192-EC1546008AD5}"/>
              </a:ext>
              <a:ext uri="{C183D7F6-B498-43B3-948B-1728B52AA6E4}">
                <adec:decorative xmlns:adec="http://schemas.microsoft.com/office/drawing/2017/decorative" val="0"/>
              </a:ext>
            </a:extLst>
          </p:cNvPr>
          <p:cNvSpPr/>
          <p:nvPr/>
        </p:nvSpPr>
        <p:spPr bwMode="auto">
          <a:xfrm>
            <a:off x="9742830" y="2067594"/>
            <a:ext cx="464127" cy="507084"/>
          </a:xfrm>
          <a:prstGeom prst="mathPlus">
            <a:avLst>
              <a:gd name="adj1" fmla="val 1101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7" name="Content Placeholder 24">
            <a:extLst>
              <a:ext uri="{FF2B5EF4-FFF2-40B4-BE49-F238E27FC236}">
                <a16:creationId xmlns:a16="http://schemas.microsoft.com/office/drawing/2014/main" id="{1470568C-3A7A-4E49-A948-3CE453EA2EE5}"/>
              </a:ext>
            </a:extLst>
          </p:cNvPr>
          <p:cNvSpPr txBox="1">
            <a:spLocks/>
          </p:cNvSpPr>
          <p:nvPr/>
        </p:nvSpPr>
        <p:spPr>
          <a:xfrm>
            <a:off x="9975501" y="2629351"/>
            <a:ext cx="1941573" cy="738623"/>
          </a:xfrm>
          <a:prstGeom prst="rect">
            <a:avLst/>
          </a:prstGeom>
          <a:noFill/>
        </p:spPr>
        <p:txBody>
          <a:bodyPr vert="horz" wrap="square" lIns="182854" tIns="146284" rIns="182854" bIns="146284"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90000"/>
              </a:lnSpc>
              <a:spcBef>
                <a:spcPts val="0"/>
              </a:spcBef>
              <a:spcAft>
                <a:spcPts val="600"/>
              </a:spcAft>
              <a:buSzTx/>
              <a:buFont typeface="Wingdings" panose="05000000000000000000" pitchFamily="2" charset="2"/>
              <a:buNone/>
              <a:defRPr/>
            </a:pPr>
            <a:r>
              <a:rPr lang="en-US" sz="1600" kern="0" dirty="0">
                <a:ln w="3175">
                  <a:noFill/>
                </a:ln>
                <a:gradFill>
                  <a:gsLst>
                    <a:gs pos="83000">
                      <a:schemeClr val="tx1"/>
                    </a:gs>
                    <a:gs pos="99000">
                      <a:schemeClr val="tx1"/>
                    </a:gs>
                  </a:gsLst>
                  <a:lin ang="5400000" scaled="1"/>
                </a:gradFill>
                <a:latin typeface="Segoe UI Semibold"/>
                <a:cs typeface="Segoe UI Semilight" panose="020B0402040204020203" pitchFamily="34" charset="0"/>
              </a:rPr>
              <a:t>Azure Monitor Log Analytics</a:t>
            </a:r>
          </a:p>
        </p:txBody>
      </p:sp>
      <p:sp>
        <p:nvSpPr>
          <p:cNvPr id="2" name="TextBox 1">
            <a:extLst>
              <a:ext uri="{FF2B5EF4-FFF2-40B4-BE49-F238E27FC236}">
                <a16:creationId xmlns:a16="http://schemas.microsoft.com/office/drawing/2014/main" id="{E0C728A3-122B-4671-9D17-2B95D119C102}"/>
              </a:ext>
            </a:extLst>
          </p:cNvPr>
          <p:cNvSpPr txBox="1"/>
          <p:nvPr/>
        </p:nvSpPr>
        <p:spPr>
          <a:xfrm>
            <a:off x="588263" y="5962733"/>
            <a:ext cx="10636328" cy="400110"/>
          </a:xfrm>
          <a:prstGeom prst="rect">
            <a:avLst/>
          </a:prstGeom>
          <a:noFill/>
        </p:spPr>
        <p:txBody>
          <a:bodyPr wrap="square" rtlCol="0">
            <a:spAutoFit/>
          </a:bodyPr>
          <a:lstStyle/>
          <a:p>
            <a:pPr marL="228600" indent="-228600" defTabSz="950938">
              <a:buFont typeface="+mj-lt"/>
              <a:buAutoNum type="arabicPeriod"/>
              <a:defRPr/>
            </a:pPr>
            <a:r>
              <a:rPr lang="en-US" sz="1000" dirty="0">
                <a:latin typeface="Segoe UI"/>
                <a:cs typeface="Times New Roman" panose="02020603050405020304" pitchFamily="18" charset="0"/>
              </a:rPr>
              <a:t>Usage beyond these limits will be charged per pricing listed on this page. </a:t>
            </a:r>
          </a:p>
          <a:p>
            <a:pPr marL="228600" indent="-228600" defTabSz="950938">
              <a:buFont typeface="+mj-lt"/>
              <a:buAutoNum type="arabicPeriod"/>
              <a:defRPr/>
            </a:pPr>
            <a:r>
              <a:rPr lang="en-US" sz="1000" dirty="0">
                <a:latin typeface="Segoe UI"/>
                <a:cs typeface="Times New Roman" panose="02020603050405020304" pitchFamily="18" charset="0"/>
              </a:rPr>
              <a:t>Charges related to additional capabilities for automation and bring your own machine learning are still applicable during the free trial.</a:t>
            </a:r>
          </a:p>
        </p:txBody>
      </p:sp>
      <p:pic>
        <p:nvPicPr>
          <p:cNvPr id="30" name="Graphic 29">
            <a:extLst>
              <a:ext uri="{FF2B5EF4-FFF2-40B4-BE49-F238E27FC236}">
                <a16:creationId xmlns:a16="http://schemas.microsoft.com/office/drawing/2014/main" id="{5C79E47E-5D15-43BE-A2CA-A1CEF7ADC61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3650" y="1968217"/>
            <a:ext cx="705838" cy="705838"/>
          </a:xfrm>
          <a:prstGeom prst="rect">
            <a:avLst/>
          </a:prstGeom>
        </p:spPr>
      </p:pic>
      <p:pic>
        <p:nvPicPr>
          <p:cNvPr id="31" name="Graphic 30">
            <a:extLst>
              <a:ext uri="{FF2B5EF4-FFF2-40B4-BE49-F238E27FC236}">
                <a16:creationId xmlns:a16="http://schemas.microsoft.com/office/drawing/2014/main" id="{3659D5DB-4915-4B72-B9C6-3DADADF4476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593367" y="1968218"/>
            <a:ext cx="705840" cy="705836"/>
          </a:xfrm>
          <a:prstGeom prst="rect">
            <a:avLst/>
          </a:prstGeom>
        </p:spPr>
      </p:pic>
    </p:spTree>
    <p:extLst>
      <p:ext uri="{BB962C8B-B14F-4D97-AF65-F5344CB8AC3E}">
        <p14:creationId xmlns:p14="http://schemas.microsoft.com/office/powerpoint/2010/main" val="773635044"/>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133</TotalTime>
  <Words>2676</Words>
  <Application>Microsoft Office PowerPoint</Application>
  <PresentationFormat>Widescreen</PresentationFormat>
  <Paragraphs>258</Paragraphs>
  <Slides>25</Slides>
  <Notes>15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Microsoft Security template</vt:lpstr>
      <vt:lpstr>1_Microsoft Security template</vt:lpstr>
      <vt:lpstr>Understanding Microsoft Sentinel Pricing </vt:lpstr>
      <vt:lpstr>Agenda</vt:lpstr>
      <vt:lpstr>Basics of Microsoft Sentinel pricing</vt:lpstr>
      <vt:lpstr>Pricing model - based on volume of data ingested</vt:lpstr>
      <vt:lpstr>Manage costs as you ingest more data </vt:lpstr>
      <vt:lpstr>Manage costs as you ingest more data</vt:lpstr>
      <vt:lpstr>Trials and offers</vt:lpstr>
      <vt:lpstr>Trials and offers </vt:lpstr>
      <vt:lpstr>1. Microsoft Sentinel free trial</vt:lpstr>
      <vt:lpstr>2. Microsoft Sentinel benefit for Microsoft 365 E5, A5, F5 and G5* customers </vt:lpstr>
      <vt:lpstr>3. Always free data sources</vt:lpstr>
      <vt:lpstr>4. Field empowerment</vt:lpstr>
      <vt:lpstr>Business Desk </vt:lpstr>
      <vt:lpstr>Learn more and ask for help</vt:lpstr>
      <vt:lpstr>Pricing resources</vt:lpstr>
      <vt:lpstr>Data sizing and pricing calculator </vt:lpstr>
      <vt:lpstr>Data sizing and pricing calculator cont’d </vt:lpstr>
      <vt:lpstr>Total Value Calculator</vt:lpstr>
      <vt:lpstr>Value Calculator screenshot pt 1</vt:lpstr>
      <vt:lpstr>Value Calculator screenshot pt 2</vt:lpstr>
      <vt:lpstr>ROI Analysis screenshot</vt:lpstr>
      <vt:lpstr>Billing documentation</vt:lpstr>
      <vt:lpstr>Resources consolidated and organized on GearUp</vt:lpstr>
      <vt:lpstr>Take action: Get started today with our free trial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Carissa Broadbent</dc:creator>
  <cp:lastModifiedBy>Kelly Killingsworth</cp:lastModifiedBy>
  <cp:revision>31</cp:revision>
  <dcterms:created xsi:type="dcterms:W3CDTF">2021-06-10T18:27:10Z</dcterms:created>
  <dcterms:modified xsi:type="dcterms:W3CDTF">2022-07-06T20:19:55Z</dcterms:modified>
</cp:coreProperties>
</file>